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894" r:id="rId4"/>
  </p:sldMasterIdLst>
  <p:notesMasterIdLst>
    <p:notesMasterId r:id="rId16"/>
  </p:notesMasterIdLst>
  <p:handoutMasterIdLst>
    <p:handoutMasterId r:id="rId17"/>
  </p:handoutMasterIdLst>
  <p:sldIdLst>
    <p:sldId id="313" r:id="rId5"/>
    <p:sldId id="265" r:id="rId6"/>
    <p:sldId id="272" r:id="rId7"/>
    <p:sldId id="287" r:id="rId8"/>
    <p:sldId id="292" r:id="rId9"/>
    <p:sldId id="302" r:id="rId10"/>
    <p:sldId id="306" r:id="rId11"/>
    <p:sldId id="310" r:id="rId12"/>
    <p:sldId id="309" r:id="rId13"/>
    <p:sldId id="308" r:id="rId14"/>
    <p:sldId id="299"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8" autoAdjust="0"/>
    <p:restoredTop sz="94234" autoAdjust="0"/>
  </p:normalViewPr>
  <p:slideViewPr>
    <p:cSldViewPr snapToGrid="0">
      <p:cViewPr>
        <p:scale>
          <a:sx n="100" d="100"/>
          <a:sy n="100" d="100"/>
        </p:scale>
        <p:origin x="-1008" y="-272"/>
      </p:cViewPr>
      <p:guideLst>
        <p:guide orient="horz" pos="2160"/>
        <p:guide pos="3840"/>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2/6/2025</a:t>
            </a:fld>
            <a:endParaRPr lang="en-US"/>
          </a:p>
        </p:txBody>
      </p:sp>
      <p:sp>
        <p:nvSpPr>
          <p:cNvPr id="4" name="Footer Placeholder 3">
            <a:extLst>
              <a:ext uri="{FF2B5EF4-FFF2-40B4-BE49-F238E27FC236}">
                <a16:creationId xmlns:a16="http://schemas.microsoft.com/office/drawing/2014/main" xmlns=""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2/6/2025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12009542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2/6/2025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95535616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2/6/2025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63821445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A19865D4-BE98-46E3-A6B7-4F34A5E5D254}"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0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4B855260-6F71-4500-AA56-E197C8A5E92E}" type="datetime1">
              <a:rPr lang="en-US" smtClean="0"/>
              <a:t>2/6/2025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xmlns=""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0236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B4FDD192-6800-47D0-90F1-7D91FE57976D}" type="datetime1">
              <a:rPr lang="en-US" smtClean="0"/>
              <a:t>2/6/2025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31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0DA57DDE-1A3D-4921-8DA7-F028633C78C6}" type="datetime1">
              <a:rPr lang="en-US" smtClean="0"/>
              <a:t>2/6/2025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35707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76871A2B-ADE3-40A2-A02A-09FC8B80F731}" type="datetime1">
              <a:rPr lang="en-US" smtClean="0"/>
              <a:t>2/6/2025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xmlns=""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xmlns=""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xmlns=""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xmlns=""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7869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553C389B-1365-4D57-8640-FE32C76A82BF}" type="datetime1">
              <a:rPr lang="en-US" noProof="0" smtClean="0"/>
              <a:t>2/6/2025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74020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D2EBFB3C-F5CB-4FF4-9626-146326B1E467}" type="datetime1">
              <a:rPr lang="en-US" smtClean="0"/>
              <a:t>2/6/2025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8E5174AC-6E10-46E9-BC4A-4E3A595D534E}" type="datetime1">
              <a:rPr lang="en-US" smtClean="0"/>
              <a:t>2/6/2025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2/6/2025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00937729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D229C6A1-E569-4FC9-9D93-90A846C9C5BB}" type="datetime1">
              <a:rPr lang="en-US" noProof="0" smtClean="0"/>
              <a:t>2/6/2025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EB7FBC92-456B-42A9-BBF5-ADCA2050DDCF}" type="datetime1">
              <a:rPr lang="en-US" noProof="0" smtClean="0"/>
              <a:t>2/6/2025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B40F99D1-A115-46CA-B10A-279193A83BBC}"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B00E1783-EEF8-44D1-A300-8D20A32BB2D3}"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38E8C37E-76B3-4A0D-BCD1-C5A52A858D66}"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76D2C234-967A-4CF5-82BF-1AF9EBDCBA35}"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055060C0-AC53-4D64-ABD7-4A55C0A77859}" type="datetime1">
              <a:rPr lang="en-US" smtClean="0"/>
              <a:t>2/6/2025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xmlns=""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DD6BC66F-F4C2-4254-902A-540C5FFDD766}" type="datetime1">
              <a:rPr lang="en-US" smtClean="0"/>
              <a:t>2/6/2025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xmlns=""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734453F6-9CD2-44E4-BBC5-2899F0ED8F61}" type="datetime1">
              <a:rPr lang="en-US" smtClean="0"/>
              <a:t>2/6/2025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xmlns=""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xmlns=""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C0C19AD0-5F22-4AC8-A079-4E7FF62CE0BA}" type="datetime1">
              <a:rPr lang="en-US" smtClean="0"/>
              <a:t>2/6/2025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xmlns=""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2/6/2025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9606708"/>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256FFA05-2726-422B-A595-CD6EE4C03A22}"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57DDC830-91D4-4D76-B486-41F29E6EE30C}"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32401007-55FE-4B9E-99B0-5FCA5C63BEEE}" type="datetime1">
              <a:rPr lang="en-US" smtClean="0"/>
              <a:t>2/6/2025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85B3913D-DE21-4303-8F9D-A21ACDBC3B69}"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xmlns=""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xmlns=""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3C51E45D-B5D1-4EF4-9967-78E83BC898CC}"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xmlns=""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xmlns=""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C5BAB17F-C031-4630-8FA3-EE6012C20DEF}" type="datetime1">
              <a:rPr lang="en-US" smtClean="0"/>
              <a:t>2/6/2025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5406CC0F-AE50-44ED-8007-5467636E4C42}" type="datetime1">
              <a:rPr lang="en-US" smtClean="0"/>
              <a:t>2/6/2025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xmlns=""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8F5BCE4A-56A6-49EC-A673-D7F2D2D770DB}" type="datetime1">
              <a:rPr lang="en-US" smtClean="0"/>
              <a:t>2/6/2025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xmlns=""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xmlns=""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xmlns=""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F6EF2B0D-49A2-441C-B800-8DA3FF9758CE}"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xmlns=""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2F5D5FDB-2FE7-44AD-B9BD-8BEF95F41952}" type="datetime1">
              <a:rPr lang="en-US" smtClean="0"/>
              <a:t>2/6/2025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xmlns=""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xmlns=""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xmlns=""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5F88F2-B164-4B6F-A4D1-FF377EA65B7F}" type="datetime1">
              <a:rPr lang="en-US" smtClean="0"/>
              <a:t>2/6/2025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962595444"/>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9753FB07-8F96-4A12-BC7E-21F8E0954886}" type="datetime1">
              <a:rPr lang="en-US" smtClean="0"/>
              <a:t>2/6/2025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xmlns=""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C8790E14-8D81-41DD-8E4A-1160D6D337E4}" type="datetime1">
              <a:rPr lang="en-US" smtClean="0"/>
              <a:t>2/6/2025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xmlns=""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xmlns=""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xmlns=""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xmlns=""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2F825738-C96E-44D6-94FE-78EC73B11312}" type="datetime1">
              <a:rPr lang="en-US" smtClean="0"/>
              <a:t>2/6/2025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5989398F-A7F5-4300-AD8D-F2211496F365}"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xmlns=""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xmlns=""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1F1D69A2-DE74-4722-929F-847049DD6A45}" type="datetime1">
              <a:rPr lang="en-US" smtClean="0"/>
              <a:t>2/6/2025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xmlns=""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xmlns=""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CABEC1E2-BCC4-44B2-A3D7-036C18CBFA1C}" type="datetime1">
              <a:rPr lang="en-US" smtClean="0"/>
              <a:t>2/6/2025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7D989723-4BF4-48A4-B5CD-B482435A8942}" type="datetime1">
              <a:rPr lang="en-US" smtClean="0"/>
              <a:t>2/6/2025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xmlns=""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xmlns=""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934AF4EC-7DDE-4C95-9956-59513BFBB065}" type="datetime1">
              <a:rPr lang="en-US" smtClean="0"/>
              <a:t>2/6/2025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xmlns=""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xmlns=""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E11F7C77-DBB5-4D0F-9120-27BDB5B99C32}" type="datetime1">
              <a:rPr lang="en-US" noProof="0" smtClean="0"/>
              <a:t>2/6/2025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xmlns=""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xmlns=""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xmlns=""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7B3A6B8C-51E0-4512-9EB9-DD1BB2387348}" type="datetime1">
              <a:rPr lang="en-US" smtClean="0"/>
              <a:t>2/6/2025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F88F2-B164-4B6F-A4D1-FF377EA65B7F}" type="datetime1">
              <a:rPr lang="en-US" smtClean="0"/>
              <a:t>2/6/2025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94680514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E15065FF-3A74-4B0F-9624-362545A943D5}" type="datetime1">
              <a:rPr lang="en-US" smtClean="0"/>
              <a:t>2/6/2025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xmlns=""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xmlns=""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xmlns=""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D578B35B-55DE-4D82-AAED-127142AD1F9F}" type="datetime1">
              <a:rPr lang="en-US" smtClean="0"/>
              <a:t>2/6/2025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xmlns=""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xmlns=""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EFA441BB-2CCE-42E8-8A4D-47586555D345}" type="datetime1">
              <a:rPr lang="en-US" smtClean="0"/>
              <a:t>2/6/2025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xmlns=""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xmlns="" id="{59B46BDE-7853-435A-80A6-D25940D17A54}"/>
              </a:ext>
            </a:extLst>
          </p:cNvPr>
          <p:cNvSpPr>
            <a:spLocks noGrp="1"/>
          </p:cNvSpPr>
          <p:nvPr>
            <p:ph type="dt" sz="half" idx="10"/>
          </p:nvPr>
        </p:nvSpPr>
        <p:spPr/>
        <p:txBody>
          <a:bodyPr/>
          <a:lstStyle/>
          <a:p>
            <a:fld id="{11D0F1A0-84E6-4AA0-9183-7CA10A278BD9}" type="datetime1">
              <a:rPr lang="en-US" smtClean="0"/>
              <a:t>2/6/2025</a:t>
            </a:fld>
            <a:endParaRPr lang="en-US" dirty="0"/>
          </a:p>
        </p:txBody>
      </p:sp>
      <p:sp>
        <p:nvSpPr>
          <p:cNvPr id="5" name="Footer Placeholder 4">
            <a:extLst>
              <a:ext uri="{FF2B5EF4-FFF2-40B4-BE49-F238E27FC236}">
                <a16:creationId xmlns:a16="http://schemas.microsoft.com/office/drawing/2014/main" xmlns=""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xmlns=""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xmlns=""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xmlns=""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7339F772-C659-4F6E-A95D-21349475745A}" type="datetime1">
              <a:rPr lang="en-US" smtClean="0"/>
              <a:t>2/6/2025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CF1BB306-77B6-40D8-8A71-1A24515FE48B}" type="datetime1">
              <a:rPr lang="en-US" smtClean="0"/>
              <a:t>2/6/2025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646D3CFD-4D7A-41AC-A46D-B09F422513E8}" type="datetime1">
              <a:rPr lang="en-US" noProof="0" smtClean="0"/>
              <a:t>2/6/2025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xmlns=""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5F88F2-B164-4B6F-A4D1-FF377EA65B7F}" type="datetime1">
              <a:rPr lang="en-US" smtClean="0"/>
              <a:t>2/6/2025</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54955848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F88F2-B164-4B6F-A4D1-FF377EA65B7F}" type="datetime1">
              <a:rPr lang="en-US" smtClean="0"/>
              <a:t>2/6/2025</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52434627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2/6/2025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915690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2/6/2025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58494358"/>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88F2-B164-4B6F-A4D1-FF377EA65B7F}" type="datetime1">
              <a:rPr lang="en-US" smtClean="0"/>
              <a:t>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946177485"/>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7" r:id="rId12"/>
    <p:sldLayoutId id="2147483908" r:id="rId13"/>
    <p:sldLayoutId id="2147483909" r:id="rId14"/>
    <p:sldLayoutId id="2147483910" r:id="rId15"/>
    <p:sldLayoutId id="2147483911" r:id="rId16"/>
    <p:sldLayoutId id="2147483912" r:id="rId17"/>
    <p:sldLayoutId id="2147483649" r:id="rId18"/>
    <p:sldLayoutId id="2147483659" r:id="rId19"/>
    <p:sldLayoutId id="2147483661" r:id="rId20"/>
    <p:sldLayoutId id="2147483662" r:id="rId21"/>
    <p:sldLayoutId id="2147483650" r:id="rId22"/>
    <p:sldLayoutId id="2147483663" r:id="rId23"/>
    <p:sldLayoutId id="2147483664" r:id="rId24"/>
    <p:sldLayoutId id="2147483665" r:id="rId25"/>
    <p:sldLayoutId id="2147483651" r:id="rId26"/>
    <p:sldLayoutId id="2147483670" r:id="rId27"/>
    <p:sldLayoutId id="2147483667" r:id="rId28"/>
    <p:sldLayoutId id="2147483668" r:id="rId29"/>
    <p:sldLayoutId id="2147483671" r:id="rId30"/>
    <p:sldLayoutId id="2147483669" r:id="rId31"/>
    <p:sldLayoutId id="2147483672" r:id="rId32"/>
    <p:sldLayoutId id="2147483674" r:id="rId33"/>
    <p:sldLayoutId id="2147483676" r:id="rId34"/>
    <p:sldLayoutId id="2147483652" r:id="rId35"/>
    <p:sldLayoutId id="2147483677" r:id="rId36"/>
    <p:sldLayoutId id="2147483678" r:id="rId37"/>
    <p:sldLayoutId id="2147483679" r:id="rId38"/>
    <p:sldLayoutId id="2147483681" r:id="rId39"/>
    <p:sldLayoutId id="2147483654" r:id="rId40"/>
    <p:sldLayoutId id="2147483682" r:id="rId41"/>
    <p:sldLayoutId id="2147483683" r:id="rId42"/>
    <p:sldLayoutId id="2147483684" r:id="rId43"/>
    <p:sldLayoutId id="2147483685" r:id="rId44"/>
    <p:sldLayoutId id="2147483686" r:id="rId45"/>
    <p:sldLayoutId id="2147483687" r:id="rId46"/>
    <p:sldLayoutId id="2147483688" r:id="rId47"/>
    <p:sldLayoutId id="2147483689" r:id="rId48"/>
    <p:sldLayoutId id="2147483690" r:id="rId49"/>
    <p:sldLayoutId id="2147483691" r:id="rId50"/>
    <p:sldLayoutId id="2147483692" r:id="rId51"/>
    <p:sldLayoutId id="2147483697" r:id="rId52"/>
    <p:sldLayoutId id="2147483658" r:id="rId53"/>
    <p:sldLayoutId id="2147483693" r:id="rId54"/>
    <p:sldLayoutId id="2147483695" r:id="rId55"/>
    <p:sldLayoutId id="2147483696" r:id="rId5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41.jpg"/><Relationship Id="rId3" Type="http://schemas.openxmlformats.org/officeDocument/2006/relationships/hyperlink" Target="http://www.pashrm.org/" TargetMode="External"/><Relationship Id="rId7" Type="http://schemas.openxmlformats.org/officeDocument/2006/relationships/image" Target="../media/image30.jp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jpeg"/><Relationship Id="rId16" Type="http://schemas.openxmlformats.org/officeDocument/2006/relationships/image" Target="../media/image39.jp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png"/><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pashrm.org/" TargetMode="Externa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ashrm.org/"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hyperlink" Target="http://www.pashrm.org/" TargetMode="External"/><Relationship Id="rId1" Type="http://schemas.openxmlformats.org/officeDocument/2006/relationships/slideLayout" Target="../slideLayouts/slideLayout15.xml"/><Relationship Id="rId6" Type="http://schemas.openxmlformats.org/officeDocument/2006/relationships/image" Target="../media/image29.svg"/><Relationship Id="rId5" Type="http://schemas.openxmlformats.org/officeDocument/2006/relationships/image" Target="../media/image24.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000" b="1" dirty="0">
                <a:solidFill>
                  <a:prstClr val="white"/>
                </a:solidFill>
              </a:rPr>
              <a:t>PA State SHRM </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5674" r="5674"/>
          <a:stretch>
            <a:fillRect/>
          </a:stretch>
        </p:blipFill>
        <p:spPr/>
      </p:pic>
      <p:sp>
        <p:nvSpPr>
          <p:cNvPr id="6" name="Text Placeholder 5"/>
          <p:cNvSpPr>
            <a:spLocks noGrp="1"/>
          </p:cNvSpPr>
          <p:nvPr>
            <p:ph type="body" sz="half" idx="2"/>
          </p:nvPr>
        </p:nvSpPr>
        <p:spPr/>
        <p:txBody>
          <a:bodyPr>
            <a:normAutofit/>
          </a:bodyPr>
          <a:lstStyle/>
          <a:p>
            <a:pPr lvl="0"/>
            <a:endParaRPr lang="en-US" sz="3000" b="1" dirty="0">
              <a:solidFill>
                <a:srgbClr val="E7E6E6"/>
              </a:solidFill>
            </a:endParaRPr>
          </a:p>
          <a:p>
            <a:pPr lvl="0"/>
            <a:r>
              <a:rPr lang="en-US" sz="3000" b="1" dirty="0" smtClean="0">
                <a:solidFill>
                  <a:srgbClr val="E7E6E6"/>
                </a:solidFill>
              </a:rPr>
              <a:t>2025 </a:t>
            </a:r>
            <a:r>
              <a:rPr lang="en-US" sz="3000" b="1" dirty="0">
                <a:solidFill>
                  <a:srgbClr val="E7E6E6"/>
                </a:solidFill>
              </a:rPr>
              <a:t>Sponsorship &amp; Exhibitor </a:t>
            </a:r>
            <a:r>
              <a:rPr lang="en-US" sz="3000" b="1" dirty="0" smtClean="0">
                <a:solidFill>
                  <a:srgbClr val="E7E6E6"/>
                </a:solidFill>
              </a:rPr>
              <a:t>Opportunities</a:t>
            </a:r>
          </a:p>
          <a:p>
            <a:pPr lvl="0"/>
            <a:endParaRPr lang="en-US" sz="3000" b="1" dirty="0">
              <a:solidFill>
                <a:srgbClr val="E7E6E6"/>
              </a:solidFill>
            </a:endParaRPr>
          </a:p>
          <a:p>
            <a:pPr lvl="0"/>
            <a:endParaRPr lang="en-US" sz="3000" b="1" dirty="0">
              <a:solidFill>
                <a:srgbClr val="E7E6E6"/>
              </a:solidFill>
            </a:endParaRPr>
          </a:p>
          <a:p>
            <a:endParaRPr lang="en-US" dirty="0"/>
          </a:p>
        </p:txBody>
      </p:sp>
      <p:sp>
        <p:nvSpPr>
          <p:cNvPr id="5" name="Slide Number Placeholder 4"/>
          <p:cNvSpPr>
            <a:spLocks noGrp="1"/>
          </p:cNvSpPr>
          <p:nvPr>
            <p:ph type="sldNum" sz="quarter" idx="12"/>
          </p:nvPr>
        </p:nvSpPr>
        <p:spPr/>
        <p:txBody>
          <a:bodyPr/>
          <a:lstStyle/>
          <a:p>
            <a:fld id="{95CBEC59-7FF9-4688-98DF-89832A0C9025}" type="slidenum">
              <a:rPr lang="en-US" noProof="0" smtClean="0"/>
              <a:t>1</a:t>
            </a:fld>
            <a:endParaRPr lang="en-US" noProof="0"/>
          </a:p>
        </p:txBody>
      </p:sp>
      <p:pic>
        <p:nvPicPr>
          <p:cNvPr id="11" name="Picture 10">
            <a:extLst>
              <a:ext uri="{FF2B5EF4-FFF2-40B4-BE49-F238E27FC236}">
                <a16:creationId xmlns:a16="http://schemas.microsoft.com/office/drawing/2014/main" xmlns="" id="{6D7D6921-9C5C-8E9F-B816-3FA8AB549ECA}"/>
              </a:ext>
            </a:extLst>
          </p:cNvPr>
          <p:cNvPicPr>
            <a:picLocks noChangeAspect="1"/>
          </p:cNvPicPr>
          <p:nvPr/>
        </p:nvPicPr>
        <p:blipFill>
          <a:blip r:embed="rId3"/>
          <a:stretch>
            <a:fillRect/>
          </a:stretch>
        </p:blipFill>
        <p:spPr>
          <a:xfrm>
            <a:off x="307915" y="4412651"/>
            <a:ext cx="1548518" cy="99373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25" y="4449393"/>
            <a:ext cx="1824038" cy="92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91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4953088-284E-40D4-8B76-892DB4473F99}"/>
              </a:ext>
            </a:extLst>
          </p:cNvPr>
          <p:cNvSpPr/>
          <p:nvPr/>
        </p:nvSpPr>
        <p:spPr>
          <a:xfrm>
            <a:off x="5860111" y="3276599"/>
            <a:ext cx="6073742" cy="333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1FCC86F-9C8C-47C4-8262-3FE1AB10201B}"/>
              </a:ext>
            </a:extLst>
          </p:cNvPr>
          <p:cNvSpPr>
            <a:spLocks noGrp="1"/>
          </p:cNvSpPr>
          <p:nvPr>
            <p:ph type="title"/>
          </p:nvPr>
        </p:nvSpPr>
        <p:spPr/>
        <p:txBody>
          <a:bodyPr/>
          <a:lstStyle/>
          <a:p>
            <a:r>
              <a:rPr lang="en-US" dirty="0"/>
              <a:t>Exhibitor and Sponsor Experience</a:t>
            </a:r>
          </a:p>
        </p:txBody>
      </p:sp>
      <p:sp>
        <p:nvSpPr>
          <p:cNvPr id="4" name="Text Placeholder 3">
            <a:extLst>
              <a:ext uri="{FF2B5EF4-FFF2-40B4-BE49-F238E27FC236}">
                <a16:creationId xmlns:a16="http://schemas.microsoft.com/office/drawing/2014/main" xmlns="" id="{9E713011-F3D2-472A-885F-3FB28DF5D450}"/>
              </a:ext>
            </a:extLst>
          </p:cNvPr>
          <p:cNvSpPr>
            <a:spLocks noGrp="1"/>
          </p:cNvSpPr>
          <p:nvPr>
            <p:ph type="body" idx="1"/>
          </p:nvPr>
        </p:nvSpPr>
        <p:spPr>
          <a:xfrm>
            <a:off x="7126890" y="2272009"/>
            <a:ext cx="5157787" cy="823912"/>
          </a:xfrm>
        </p:spPr>
        <p:txBody>
          <a:bodyPr/>
          <a:lstStyle/>
          <a:p>
            <a:r>
              <a:rPr lang="en-US" dirty="0"/>
              <a:t>A glimpse of our past sponsors</a:t>
            </a:r>
          </a:p>
        </p:txBody>
      </p:sp>
      <p:sp>
        <p:nvSpPr>
          <p:cNvPr id="7" name="Text Placeholder 6">
            <a:extLst>
              <a:ext uri="{FF2B5EF4-FFF2-40B4-BE49-F238E27FC236}">
                <a16:creationId xmlns:a16="http://schemas.microsoft.com/office/drawing/2014/main" xmlns="" id="{5D77DF12-9B51-4EFD-87A0-95F6032EEEAC}"/>
              </a:ext>
            </a:extLst>
          </p:cNvPr>
          <p:cNvSpPr>
            <a:spLocks noGrp="1"/>
          </p:cNvSpPr>
          <p:nvPr>
            <p:ph type="body" sz="quarter" idx="3"/>
          </p:nvPr>
        </p:nvSpPr>
        <p:spPr>
          <a:xfrm>
            <a:off x="10943829" y="-3268"/>
            <a:ext cx="5183188" cy="823912"/>
          </a:xfrm>
        </p:spPr>
        <p:txBody>
          <a:bodyPr/>
          <a:lstStyle/>
          <a:p>
            <a:r>
              <a:rPr lang="en-US" dirty="0" smtClean="0"/>
              <a:t>2025</a:t>
            </a:r>
            <a:endParaRPr lang="en-US" dirty="0"/>
          </a:p>
        </p:txBody>
      </p:sp>
      <p:sp>
        <p:nvSpPr>
          <p:cNvPr id="5" name="Footer Placeholder 4">
            <a:extLst>
              <a:ext uri="{FF2B5EF4-FFF2-40B4-BE49-F238E27FC236}">
                <a16:creationId xmlns:a16="http://schemas.microsoft.com/office/drawing/2014/main" xmlns="" id="{CFB2BC24-6077-4C7A-8A1B-190E62EFCD6C}"/>
              </a:ext>
            </a:extLst>
          </p:cNvPr>
          <p:cNvSpPr>
            <a:spLocks noGrp="1"/>
          </p:cNvSpPr>
          <p:nvPr>
            <p:ph type="ftr" sz="quarter" idx="11"/>
          </p:nvPr>
        </p:nvSpPr>
        <p:spPr>
          <a:xfrm>
            <a:off x="3214317" y="6208154"/>
            <a:ext cx="4114800" cy="534358"/>
          </a:xfrm>
        </p:spPr>
        <p:txBody>
          <a:bodyPr/>
          <a:lstStyle/>
          <a:p>
            <a:r>
              <a:rPr lang="en-US" dirty="0">
                <a:solidFill>
                  <a:schemeClr val="tx1"/>
                </a:solidFill>
                <a:hlinkClick r:id="rId3">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xmlns="" id="{8F3B65F6-96DD-4033-9EDC-7B26FD778496}"/>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12" name="Text Placeholder 3">
            <a:extLst>
              <a:ext uri="{FF2B5EF4-FFF2-40B4-BE49-F238E27FC236}">
                <a16:creationId xmlns:a16="http://schemas.microsoft.com/office/drawing/2014/main" xmlns="" id="{663D1B33-5456-44A4-8C11-2E7A60AF798F}"/>
              </a:ext>
            </a:extLst>
          </p:cNvPr>
          <p:cNvSpPr txBox="1">
            <a:spLocks/>
          </p:cNvSpPr>
          <p:nvPr/>
        </p:nvSpPr>
        <p:spPr>
          <a:xfrm>
            <a:off x="1447006" y="2276220"/>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What they are saying</a:t>
            </a:r>
          </a:p>
        </p:txBody>
      </p:sp>
      <p:sp>
        <p:nvSpPr>
          <p:cNvPr id="13" name="TextBox 12">
            <a:extLst>
              <a:ext uri="{FF2B5EF4-FFF2-40B4-BE49-F238E27FC236}">
                <a16:creationId xmlns:a16="http://schemas.microsoft.com/office/drawing/2014/main" xmlns="" id="{4F6E5BBF-0F28-4E2C-BC44-7F114E152087}"/>
              </a:ext>
            </a:extLst>
          </p:cNvPr>
          <p:cNvSpPr txBox="1"/>
          <p:nvPr/>
        </p:nvSpPr>
        <p:spPr>
          <a:xfrm>
            <a:off x="584684" y="3510084"/>
            <a:ext cx="4833257" cy="2123658"/>
          </a:xfrm>
          <a:prstGeom prst="rect">
            <a:avLst/>
          </a:prstGeom>
          <a:noFill/>
        </p:spPr>
        <p:txBody>
          <a:bodyPr wrap="square" rtlCol="0">
            <a:spAutoFit/>
          </a:bodyPr>
          <a:lstStyle/>
          <a:p>
            <a:r>
              <a:rPr lang="en-US" sz="1200" dirty="0">
                <a:latin typeface="+mj-lt"/>
              </a:rPr>
              <a:t>“In our first year of sponsoring we secured $700,000 in new revenue.” – Payroll Company</a:t>
            </a:r>
          </a:p>
          <a:p>
            <a:endParaRPr lang="en-US" sz="1200" dirty="0">
              <a:latin typeface="+mj-lt"/>
            </a:endParaRPr>
          </a:p>
          <a:p>
            <a:r>
              <a:rPr lang="en-US" sz="1200" dirty="0">
                <a:latin typeface="+mj-lt"/>
              </a:rPr>
              <a:t>“We come each year and are always happy to see familiar and new faces.” – Consulting Agency</a:t>
            </a:r>
          </a:p>
          <a:p>
            <a:endParaRPr lang="en-US" sz="1200" dirty="0">
              <a:latin typeface="+mj-lt"/>
            </a:endParaRPr>
          </a:p>
          <a:p>
            <a:r>
              <a:rPr lang="en-US" sz="1200" dirty="0">
                <a:latin typeface="+mj-lt"/>
              </a:rPr>
              <a:t>“I am always impressed with the amount of facetime we get as well as the help we receive from the organizers.” – Voluntary Insurance Carrier</a:t>
            </a:r>
          </a:p>
          <a:p>
            <a:endParaRPr lang="en-US" sz="1200" dirty="0">
              <a:latin typeface="+mj-lt"/>
            </a:endParaRPr>
          </a:p>
          <a:p>
            <a:r>
              <a:rPr lang="en-US" sz="1200" dirty="0">
                <a:latin typeface="+mj-lt"/>
              </a:rPr>
              <a:t>“The ROI is well worth the capital investment each year.  We also learn and receive credits since we can attend the sessions!” – University Sponsor</a:t>
            </a:r>
          </a:p>
        </p:txBody>
      </p:sp>
      <p:sp>
        <p:nvSpPr>
          <p:cNvPr id="15" name="AutoShape 2">
            <a:extLst>
              <a:ext uri="{FF2B5EF4-FFF2-40B4-BE49-F238E27FC236}">
                <a16:creationId xmlns:a16="http://schemas.microsoft.com/office/drawing/2014/main" xmlns="" id="{AD6F9695-64E4-404F-B427-97D7F186BAB1}"/>
              </a:ext>
            </a:extLst>
          </p:cNvPr>
          <p:cNvSpPr>
            <a:spLocks noChangeAspect="1" noChangeArrowheads="1"/>
          </p:cNvSpPr>
          <p:nvPr/>
        </p:nvSpPr>
        <p:spPr bwMode="auto">
          <a:xfrm>
            <a:off x="5943599" y="3276599"/>
            <a:ext cx="1390261" cy="13902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xmlns="" id="{7F1EF4C3-B796-4925-8003-9677ECD18431}"/>
              </a:ext>
            </a:extLst>
          </p:cNvPr>
          <p:cNvPicPr>
            <a:picLocks noChangeAspect="1"/>
          </p:cNvPicPr>
          <p:nvPr/>
        </p:nvPicPr>
        <p:blipFill>
          <a:blip r:embed="rId4"/>
          <a:stretch>
            <a:fillRect/>
          </a:stretch>
        </p:blipFill>
        <p:spPr>
          <a:xfrm>
            <a:off x="6041751" y="4217011"/>
            <a:ext cx="596978" cy="617200"/>
          </a:xfrm>
          <a:prstGeom prst="rect">
            <a:avLst/>
          </a:prstGeom>
        </p:spPr>
      </p:pic>
      <p:pic>
        <p:nvPicPr>
          <p:cNvPr id="19" name="Picture 18">
            <a:extLst>
              <a:ext uri="{FF2B5EF4-FFF2-40B4-BE49-F238E27FC236}">
                <a16:creationId xmlns:a16="http://schemas.microsoft.com/office/drawing/2014/main" xmlns="" id="{960D3E50-04F5-4E3F-B8F2-44E7F05C647D}"/>
              </a:ext>
            </a:extLst>
          </p:cNvPr>
          <p:cNvPicPr>
            <a:picLocks noChangeAspect="1"/>
          </p:cNvPicPr>
          <p:nvPr/>
        </p:nvPicPr>
        <p:blipFill>
          <a:blip r:embed="rId5"/>
          <a:stretch>
            <a:fillRect/>
          </a:stretch>
        </p:blipFill>
        <p:spPr>
          <a:xfrm>
            <a:off x="5736628" y="3272105"/>
            <a:ext cx="1390262" cy="887253"/>
          </a:xfrm>
          <a:prstGeom prst="rect">
            <a:avLst/>
          </a:prstGeom>
        </p:spPr>
      </p:pic>
      <p:pic>
        <p:nvPicPr>
          <p:cNvPr id="23" name="Picture 22">
            <a:extLst>
              <a:ext uri="{FF2B5EF4-FFF2-40B4-BE49-F238E27FC236}">
                <a16:creationId xmlns:a16="http://schemas.microsoft.com/office/drawing/2014/main" xmlns="" id="{423D94D0-29A6-47EC-A6BA-207CED14BBB3}"/>
              </a:ext>
            </a:extLst>
          </p:cNvPr>
          <p:cNvPicPr>
            <a:picLocks noChangeAspect="1"/>
          </p:cNvPicPr>
          <p:nvPr/>
        </p:nvPicPr>
        <p:blipFill>
          <a:blip r:embed="rId6"/>
          <a:stretch>
            <a:fillRect/>
          </a:stretch>
        </p:blipFill>
        <p:spPr>
          <a:xfrm>
            <a:off x="5932665" y="5013184"/>
            <a:ext cx="1156235" cy="546321"/>
          </a:xfrm>
          <a:prstGeom prst="rect">
            <a:avLst/>
          </a:prstGeom>
        </p:spPr>
      </p:pic>
      <p:pic>
        <p:nvPicPr>
          <p:cNvPr id="25" name="Picture 24">
            <a:extLst>
              <a:ext uri="{FF2B5EF4-FFF2-40B4-BE49-F238E27FC236}">
                <a16:creationId xmlns:a16="http://schemas.microsoft.com/office/drawing/2014/main" xmlns="" id="{1E76062F-C0B3-47B9-B5E6-BAE93BD19A26}"/>
              </a:ext>
            </a:extLst>
          </p:cNvPr>
          <p:cNvPicPr>
            <a:picLocks noChangeAspect="1"/>
          </p:cNvPicPr>
          <p:nvPr/>
        </p:nvPicPr>
        <p:blipFill>
          <a:blip r:embed="rId7"/>
          <a:stretch>
            <a:fillRect/>
          </a:stretch>
        </p:blipFill>
        <p:spPr>
          <a:xfrm>
            <a:off x="7333861" y="3454390"/>
            <a:ext cx="988038" cy="534359"/>
          </a:xfrm>
          <a:prstGeom prst="rect">
            <a:avLst/>
          </a:prstGeom>
        </p:spPr>
      </p:pic>
      <p:pic>
        <p:nvPicPr>
          <p:cNvPr id="27" name="Picture 26">
            <a:extLst>
              <a:ext uri="{FF2B5EF4-FFF2-40B4-BE49-F238E27FC236}">
                <a16:creationId xmlns:a16="http://schemas.microsoft.com/office/drawing/2014/main" xmlns="" id="{4E9F0A00-F019-4CDA-8E81-DA5E4D81BDA0}"/>
              </a:ext>
            </a:extLst>
          </p:cNvPr>
          <p:cNvPicPr>
            <a:picLocks noChangeAspect="1"/>
          </p:cNvPicPr>
          <p:nvPr/>
        </p:nvPicPr>
        <p:blipFill>
          <a:blip r:embed="rId8"/>
          <a:stretch>
            <a:fillRect/>
          </a:stretch>
        </p:blipFill>
        <p:spPr>
          <a:xfrm>
            <a:off x="5975483" y="5973472"/>
            <a:ext cx="1039575" cy="320665"/>
          </a:xfrm>
          <a:prstGeom prst="rect">
            <a:avLst/>
          </a:prstGeom>
        </p:spPr>
      </p:pic>
      <p:pic>
        <p:nvPicPr>
          <p:cNvPr id="29" name="Picture 28">
            <a:extLst>
              <a:ext uri="{FF2B5EF4-FFF2-40B4-BE49-F238E27FC236}">
                <a16:creationId xmlns:a16="http://schemas.microsoft.com/office/drawing/2014/main" xmlns="" id="{BA9167C0-AC1A-4EDF-8F31-CC66E0796363}"/>
              </a:ext>
            </a:extLst>
          </p:cNvPr>
          <p:cNvPicPr>
            <a:picLocks noChangeAspect="1"/>
          </p:cNvPicPr>
          <p:nvPr/>
        </p:nvPicPr>
        <p:blipFill>
          <a:blip r:embed="rId9"/>
          <a:stretch>
            <a:fillRect/>
          </a:stretch>
        </p:blipFill>
        <p:spPr>
          <a:xfrm>
            <a:off x="7077855" y="4267968"/>
            <a:ext cx="1072798" cy="534359"/>
          </a:xfrm>
          <a:prstGeom prst="rect">
            <a:avLst/>
          </a:prstGeom>
        </p:spPr>
      </p:pic>
      <p:pic>
        <p:nvPicPr>
          <p:cNvPr id="33" name="Picture 32">
            <a:extLst>
              <a:ext uri="{FF2B5EF4-FFF2-40B4-BE49-F238E27FC236}">
                <a16:creationId xmlns:a16="http://schemas.microsoft.com/office/drawing/2014/main" xmlns="" id="{9B2F9803-1EAB-4738-A29A-B3DA85267220}"/>
              </a:ext>
            </a:extLst>
          </p:cNvPr>
          <p:cNvPicPr>
            <a:picLocks noChangeAspect="1"/>
          </p:cNvPicPr>
          <p:nvPr/>
        </p:nvPicPr>
        <p:blipFill>
          <a:blip r:embed="rId10"/>
          <a:stretch>
            <a:fillRect/>
          </a:stretch>
        </p:blipFill>
        <p:spPr>
          <a:xfrm>
            <a:off x="7314068" y="5814720"/>
            <a:ext cx="1069257" cy="534359"/>
          </a:xfrm>
          <a:prstGeom prst="rect">
            <a:avLst/>
          </a:prstGeom>
        </p:spPr>
      </p:pic>
      <p:pic>
        <p:nvPicPr>
          <p:cNvPr id="35" name="Picture 34">
            <a:extLst>
              <a:ext uri="{FF2B5EF4-FFF2-40B4-BE49-F238E27FC236}">
                <a16:creationId xmlns:a16="http://schemas.microsoft.com/office/drawing/2014/main" xmlns="" id="{68856060-3E26-4F0F-BCC5-C27BB524FF87}"/>
              </a:ext>
            </a:extLst>
          </p:cNvPr>
          <p:cNvPicPr>
            <a:picLocks noChangeAspect="1"/>
          </p:cNvPicPr>
          <p:nvPr/>
        </p:nvPicPr>
        <p:blipFill>
          <a:blip r:embed="rId11"/>
          <a:stretch>
            <a:fillRect/>
          </a:stretch>
        </p:blipFill>
        <p:spPr>
          <a:xfrm>
            <a:off x="8789933" y="3678554"/>
            <a:ext cx="1779952" cy="127880"/>
          </a:xfrm>
          <a:prstGeom prst="rect">
            <a:avLst/>
          </a:prstGeom>
        </p:spPr>
      </p:pic>
      <p:pic>
        <p:nvPicPr>
          <p:cNvPr id="37" name="Picture 36">
            <a:extLst>
              <a:ext uri="{FF2B5EF4-FFF2-40B4-BE49-F238E27FC236}">
                <a16:creationId xmlns:a16="http://schemas.microsoft.com/office/drawing/2014/main" xmlns="" id="{6DC6921E-32BB-45A7-B62C-6FF3916EA523}"/>
              </a:ext>
            </a:extLst>
          </p:cNvPr>
          <p:cNvPicPr>
            <a:picLocks noChangeAspect="1"/>
          </p:cNvPicPr>
          <p:nvPr/>
        </p:nvPicPr>
        <p:blipFill>
          <a:blip r:embed="rId12"/>
          <a:stretch>
            <a:fillRect/>
          </a:stretch>
        </p:blipFill>
        <p:spPr>
          <a:xfrm>
            <a:off x="8644518" y="5110369"/>
            <a:ext cx="1731609" cy="623379"/>
          </a:xfrm>
          <a:prstGeom prst="rect">
            <a:avLst/>
          </a:prstGeom>
        </p:spPr>
      </p:pic>
      <p:pic>
        <p:nvPicPr>
          <p:cNvPr id="39" name="Picture 38">
            <a:extLst>
              <a:ext uri="{FF2B5EF4-FFF2-40B4-BE49-F238E27FC236}">
                <a16:creationId xmlns:a16="http://schemas.microsoft.com/office/drawing/2014/main" xmlns="" id="{84BCD550-32E7-49A7-9ABA-95A86F609C1B}"/>
              </a:ext>
            </a:extLst>
          </p:cNvPr>
          <p:cNvPicPr>
            <a:picLocks noChangeAspect="1"/>
          </p:cNvPicPr>
          <p:nvPr/>
        </p:nvPicPr>
        <p:blipFill>
          <a:blip r:embed="rId13"/>
          <a:stretch>
            <a:fillRect/>
          </a:stretch>
        </p:blipFill>
        <p:spPr>
          <a:xfrm>
            <a:off x="7290001" y="4991483"/>
            <a:ext cx="1101433" cy="552782"/>
          </a:xfrm>
          <a:prstGeom prst="rect">
            <a:avLst/>
          </a:prstGeom>
        </p:spPr>
      </p:pic>
      <p:pic>
        <p:nvPicPr>
          <p:cNvPr id="42" name="Picture 41">
            <a:extLst>
              <a:ext uri="{FF2B5EF4-FFF2-40B4-BE49-F238E27FC236}">
                <a16:creationId xmlns:a16="http://schemas.microsoft.com/office/drawing/2014/main" xmlns="" id="{16F42965-1B0E-4318-9171-A83B1E27A329}"/>
              </a:ext>
            </a:extLst>
          </p:cNvPr>
          <p:cNvPicPr>
            <a:picLocks noChangeAspect="1"/>
          </p:cNvPicPr>
          <p:nvPr/>
        </p:nvPicPr>
        <p:blipFill>
          <a:blip r:embed="rId14"/>
          <a:stretch>
            <a:fillRect/>
          </a:stretch>
        </p:blipFill>
        <p:spPr>
          <a:xfrm>
            <a:off x="8844782" y="5873602"/>
            <a:ext cx="1376569" cy="623379"/>
          </a:xfrm>
          <a:prstGeom prst="rect">
            <a:avLst/>
          </a:prstGeom>
        </p:spPr>
      </p:pic>
      <p:pic>
        <p:nvPicPr>
          <p:cNvPr id="44" name="Picture 43">
            <a:extLst>
              <a:ext uri="{FF2B5EF4-FFF2-40B4-BE49-F238E27FC236}">
                <a16:creationId xmlns:a16="http://schemas.microsoft.com/office/drawing/2014/main" xmlns="" id="{585E2776-ABDF-464C-BB82-4D85DBB4B518}"/>
              </a:ext>
            </a:extLst>
          </p:cNvPr>
          <p:cNvPicPr>
            <a:picLocks noChangeAspect="1"/>
          </p:cNvPicPr>
          <p:nvPr/>
        </p:nvPicPr>
        <p:blipFill>
          <a:blip r:embed="rId15"/>
          <a:stretch>
            <a:fillRect/>
          </a:stretch>
        </p:blipFill>
        <p:spPr>
          <a:xfrm>
            <a:off x="10724004" y="4793265"/>
            <a:ext cx="827842" cy="827842"/>
          </a:xfrm>
          <a:prstGeom prst="rect">
            <a:avLst/>
          </a:prstGeom>
        </p:spPr>
      </p:pic>
      <p:pic>
        <p:nvPicPr>
          <p:cNvPr id="46" name="Picture 45">
            <a:extLst>
              <a:ext uri="{FF2B5EF4-FFF2-40B4-BE49-F238E27FC236}">
                <a16:creationId xmlns:a16="http://schemas.microsoft.com/office/drawing/2014/main" xmlns="" id="{0CA11A3A-6533-4A92-AF66-E600D5572193}"/>
              </a:ext>
            </a:extLst>
          </p:cNvPr>
          <p:cNvPicPr>
            <a:picLocks noChangeAspect="1"/>
          </p:cNvPicPr>
          <p:nvPr/>
        </p:nvPicPr>
        <p:blipFill>
          <a:blip r:embed="rId16"/>
          <a:stretch>
            <a:fillRect/>
          </a:stretch>
        </p:blipFill>
        <p:spPr>
          <a:xfrm>
            <a:off x="10598186" y="4316399"/>
            <a:ext cx="1016980" cy="255514"/>
          </a:xfrm>
          <a:prstGeom prst="rect">
            <a:avLst/>
          </a:prstGeom>
        </p:spPr>
      </p:pic>
      <p:pic>
        <p:nvPicPr>
          <p:cNvPr id="47" name="Picture 46">
            <a:extLst>
              <a:ext uri="{FF2B5EF4-FFF2-40B4-BE49-F238E27FC236}">
                <a16:creationId xmlns:a16="http://schemas.microsoft.com/office/drawing/2014/main" xmlns="" id="{466BA245-B322-4E6B-AB33-AA92C8E48D99}"/>
              </a:ext>
            </a:extLst>
          </p:cNvPr>
          <p:cNvPicPr>
            <a:picLocks noChangeAspect="1"/>
          </p:cNvPicPr>
          <p:nvPr/>
        </p:nvPicPr>
        <p:blipFill>
          <a:blip r:embed="rId17"/>
          <a:stretch>
            <a:fillRect/>
          </a:stretch>
        </p:blipFill>
        <p:spPr>
          <a:xfrm>
            <a:off x="10832539" y="3411209"/>
            <a:ext cx="691340" cy="742314"/>
          </a:xfrm>
          <a:prstGeom prst="rect">
            <a:avLst/>
          </a:prstGeom>
        </p:spPr>
      </p:pic>
      <p:pic>
        <p:nvPicPr>
          <p:cNvPr id="8" name="Picture 7">
            <a:extLst>
              <a:ext uri="{FF2B5EF4-FFF2-40B4-BE49-F238E27FC236}">
                <a16:creationId xmlns:a16="http://schemas.microsoft.com/office/drawing/2014/main" xmlns="" id="{1D87822F-610E-4E36-B509-87B044557F1A}"/>
              </a:ext>
            </a:extLst>
          </p:cNvPr>
          <p:cNvPicPr>
            <a:picLocks noChangeAspect="1"/>
          </p:cNvPicPr>
          <p:nvPr/>
        </p:nvPicPr>
        <p:blipFill>
          <a:blip r:embed="rId18"/>
          <a:stretch>
            <a:fillRect/>
          </a:stretch>
        </p:blipFill>
        <p:spPr>
          <a:xfrm>
            <a:off x="10389708" y="5801785"/>
            <a:ext cx="758347" cy="604150"/>
          </a:xfrm>
          <a:prstGeom prst="rect">
            <a:avLst/>
          </a:prstGeom>
        </p:spPr>
      </p:pic>
      <p:pic>
        <p:nvPicPr>
          <p:cNvPr id="9" name="Picture 8" descr="Text&#10;&#10;Description automatically generated">
            <a:extLst>
              <a:ext uri="{FF2B5EF4-FFF2-40B4-BE49-F238E27FC236}">
                <a16:creationId xmlns:a16="http://schemas.microsoft.com/office/drawing/2014/main" xmlns="" id="{68222533-7151-7840-85DE-BEC0C12F87E6}"/>
              </a:ext>
            </a:extLst>
          </p:cNvPr>
          <p:cNvPicPr>
            <a:picLocks noChangeAspect="1"/>
          </p:cNvPicPr>
          <p:nvPr/>
        </p:nvPicPr>
        <p:blipFill>
          <a:blip r:embed="rId19"/>
          <a:stretch>
            <a:fillRect/>
          </a:stretch>
        </p:blipFill>
        <p:spPr>
          <a:xfrm>
            <a:off x="8522256" y="4269061"/>
            <a:ext cx="1781593" cy="397799"/>
          </a:xfrm>
          <a:prstGeom prst="rect">
            <a:avLst/>
          </a:prstGeom>
        </p:spPr>
      </p:pic>
    </p:spTree>
    <p:extLst>
      <p:ext uri="{BB962C8B-B14F-4D97-AF65-F5344CB8AC3E}">
        <p14:creationId xmlns:p14="http://schemas.microsoft.com/office/powerpoint/2010/main" val="546188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5BCE0-C492-45D1-B14B-D698228DC08F}"/>
              </a:ext>
            </a:extLst>
          </p:cNvPr>
          <p:cNvSpPr>
            <a:spLocks noGrp="1"/>
          </p:cNvSpPr>
          <p:nvPr>
            <p:ph type="ctrTitle"/>
          </p:nvPr>
        </p:nvSpPr>
        <p:spPr/>
        <p:txBody>
          <a:bodyPr>
            <a:normAutofit/>
          </a:bodyPr>
          <a:lstStyle/>
          <a:p>
            <a:r>
              <a:rPr lang="en-US" dirty="0">
                <a:solidFill>
                  <a:schemeClr val="tx1"/>
                </a:solidFill>
              </a:rPr>
              <a:t>THANK YOU!</a:t>
            </a:r>
          </a:p>
        </p:txBody>
      </p:sp>
      <p:sp>
        <p:nvSpPr>
          <p:cNvPr id="3" name="Subtitle 2">
            <a:extLst>
              <a:ext uri="{FF2B5EF4-FFF2-40B4-BE49-F238E27FC236}">
                <a16:creationId xmlns:a16="http://schemas.microsoft.com/office/drawing/2014/main" xmlns="" id="{29B0ECBC-01F6-45D4-9F4C-FD7E8B5B96A4}"/>
              </a:ext>
            </a:extLst>
          </p:cNvPr>
          <p:cNvSpPr>
            <a:spLocks noGrp="1"/>
          </p:cNvSpPr>
          <p:nvPr>
            <p:ph type="subTitle" idx="1"/>
          </p:nvPr>
        </p:nvSpPr>
        <p:spPr/>
        <p:txBody>
          <a:bodyPr/>
          <a:lstStyle/>
          <a:p>
            <a:r>
              <a:rPr lang="en-US" dirty="0"/>
              <a:t>PA SHRM State Council</a:t>
            </a:r>
          </a:p>
        </p:txBody>
      </p:sp>
      <p:sp>
        <p:nvSpPr>
          <p:cNvPr id="6" name="Text Placeholder 5">
            <a:extLst>
              <a:ext uri="{FF2B5EF4-FFF2-40B4-BE49-F238E27FC236}">
                <a16:creationId xmlns:a16="http://schemas.microsoft.com/office/drawing/2014/main" xmlns="" id="{97A5BD8C-215E-470E-9A15-CEABC3C16B40}"/>
              </a:ext>
            </a:extLst>
          </p:cNvPr>
          <p:cNvSpPr>
            <a:spLocks noGrp="1"/>
          </p:cNvSpPr>
          <p:nvPr>
            <p:ph type="body" sz="quarter" idx="14"/>
          </p:nvPr>
        </p:nvSpPr>
        <p:spPr>
          <a:xfrm>
            <a:off x="9342783" y="1006893"/>
            <a:ext cx="1533765" cy="601840"/>
          </a:xfrm>
        </p:spPr>
        <p:txBody>
          <a:bodyPr>
            <a:normAutofit/>
          </a:bodyPr>
          <a:lstStyle/>
          <a:p>
            <a:r>
              <a:rPr lang="en-US" dirty="0" smtClean="0">
                <a:solidFill>
                  <a:schemeClr val="tx1"/>
                </a:solidFill>
              </a:rPr>
              <a:t>2025</a:t>
            </a:r>
            <a:endParaRPr lang="en-US" dirty="0">
              <a:solidFill>
                <a:schemeClr val="tx1"/>
              </a:solidFill>
            </a:endParaRPr>
          </a:p>
        </p:txBody>
      </p:sp>
      <p:pic>
        <p:nvPicPr>
          <p:cNvPr id="10" name="Picture 9">
            <a:extLst>
              <a:ext uri="{FF2B5EF4-FFF2-40B4-BE49-F238E27FC236}">
                <a16:creationId xmlns:a16="http://schemas.microsoft.com/office/drawing/2014/main" xmlns="" id="{6CB6F02B-1179-4145-99EC-BBC2A5D5A85E}"/>
              </a:ext>
            </a:extLst>
          </p:cNvPr>
          <p:cNvPicPr>
            <a:picLocks noChangeAspect="1"/>
          </p:cNvPicPr>
          <p:nvPr/>
        </p:nvPicPr>
        <p:blipFill>
          <a:blip r:embed="rId2"/>
          <a:stretch>
            <a:fillRect/>
          </a:stretch>
        </p:blipFill>
        <p:spPr>
          <a:xfrm>
            <a:off x="7721662" y="5051418"/>
            <a:ext cx="1760194" cy="1129573"/>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075" y="5156079"/>
            <a:ext cx="1824038" cy="92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15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C75E2-C7E9-4CDE-A3E7-DB7E770B97E4}"/>
              </a:ext>
            </a:extLst>
          </p:cNvPr>
          <p:cNvSpPr>
            <a:spLocks noGrp="1"/>
          </p:cNvSpPr>
          <p:nvPr>
            <p:ph type="title"/>
          </p:nvPr>
        </p:nvSpPr>
        <p:spPr/>
        <p:txBody>
          <a:bodyPr>
            <a:normAutofit/>
          </a:bodyPr>
          <a:lstStyle/>
          <a:p>
            <a:r>
              <a:rPr lang="en-US" b="1" dirty="0">
                <a:solidFill>
                  <a:schemeClr val="accent1"/>
                </a:solidFill>
              </a:rPr>
              <a:t>Welcome to PA SHRM</a:t>
            </a:r>
          </a:p>
        </p:txBody>
      </p:sp>
      <p:sp>
        <p:nvSpPr>
          <p:cNvPr id="3" name="Content Placeholder 2">
            <a:extLst>
              <a:ext uri="{FF2B5EF4-FFF2-40B4-BE49-F238E27FC236}">
                <a16:creationId xmlns:a16="http://schemas.microsoft.com/office/drawing/2014/main" xmlns="" id="{D5F2D16A-183F-4A38-8872-766FA01EA75F}"/>
              </a:ext>
            </a:extLst>
          </p:cNvPr>
          <p:cNvSpPr>
            <a:spLocks noGrp="1"/>
          </p:cNvSpPr>
          <p:nvPr>
            <p:ph idx="1"/>
          </p:nvPr>
        </p:nvSpPr>
        <p:spPr>
          <a:xfrm>
            <a:off x="6520928" y="1166226"/>
            <a:ext cx="5173427" cy="4828488"/>
          </a:xfrm>
        </p:spPr>
        <p:txBody>
          <a:bodyPr>
            <a:normAutofit/>
          </a:bodyPr>
          <a:lstStyle/>
          <a:p>
            <a:r>
              <a:rPr lang="en-US" dirty="0">
                <a:solidFill>
                  <a:schemeClr val="tx1"/>
                </a:solidFill>
              </a:rPr>
              <a:t>The PA State Council for SHRM is a statewide organization that supports the furthering of the Human Resource profession.  The 25 local chapters within Pennsylvania all report to the State Council.  The State Council in turn reports to SHRM National.</a:t>
            </a:r>
          </a:p>
          <a:p>
            <a:r>
              <a:rPr lang="en-US" dirty="0">
                <a:solidFill>
                  <a:schemeClr val="tx1"/>
                </a:solidFill>
              </a:rPr>
              <a:t>Pennsylvania SHRM hosts three signature conferences and events throughout the year: the Legal and Legislative </a:t>
            </a:r>
            <a:r>
              <a:rPr lang="en-US" dirty="0" smtClean="0">
                <a:solidFill>
                  <a:schemeClr val="tx1"/>
                </a:solidFill>
              </a:rPr>
              <a:t>Conference, </a:t>
            </a:r>
            <a:r>
              <a:rPr lang="en-US" dirty="0">
                <a:solidFill>
                  <a:schemeClr val="tx1"/>
                </a:solidFill>
              </a:rPr>
              <a:t>the Volunteer Leadership </a:t>
            </a:r>
            <a:r>
              <a:rPr lang="en-US" dirty="0" smtClean="0">
                <a:solidFill>
                  <a:schemeClr val="tx1"/>
                </a:solidFill>
              </a:rPr>
              <a:t>Conference, </a:t>
            </a:r>
            <a:r>
              <a:rPr lang="en-US" dirty="0">
                <a:solidFill>
                  <a:schemeClr val="tx1"/>
                </a:solidFill>
              </a:rPr>
              <a:t>and the Annual State </a:t>
            </a:r>
            <a:r>
              <a:rPr lang="en-US" dirty="0" smtClean="0">
                <a:solidFill>
                  <a:schemeClr val="tx1"/>
                </a:solidFill>
              </a:rPr>
              <a:t>Conference.</a:t>
            </a:r>
            <a:endParaRPr lang="en-US" dirty="0">
              <a:solidFill>
                <a:schemeClr val="tx1"/>
              </a:solidFill>
            </a:endParaRPr>
          </a:p>
          <a:p>
            <a:r>
              <a:rPr lang="en-US" dirty="0">
                <a:solidFill>
                  <a:schemeClr val="tx1"/>
                </a:solidFill>
              </a:rPr>
              <a:t>Our events attract hundreds of professionals from across the state of Pennsylvania and Beyond! Our events are a great opportunity to meet with potential customers, build your organizations brand and network with peers.</a:t>
            </a:r>
          </a:p>
          <a:p>
            <a:endParaRPr lang="en-US" dirty="0">
              <a:solidFill>
                <a:schemeClr val="tx1"/>
              </a:solidFill>
            </a:endParaRPr>
          </a:p>
          <a:p>
            <a:r>
              <a:rPr lang="en-US" dirty="0">
                <a:solidFill>
                  <a:schemeClr val="tx1"/>
                </a:solidFill>
              </a:rPr>
              <a:t>We look forward to seeing you at our next event! </a:t>
            </a:r>
          </a:p>
          <a:p>
            <a:endParaRPr lang="en-US" dirty="0">
              <a:solidFill>
                <a:schemeClr val="tx1"/>
              </a:solidFill>
            </a:endParaRPr>
          </a:p>
        </p:txBody>
      </p:sp>
      <p:sp>
        <p:nvSpPr>
          <p:cNvPr id="4" name="Footer Placeholder 3">
            <a:extLst>
              <a:ext uri="{FF2B5EF4-FFF2-40B4-BE49-F238E27FC236}">
                <a16:creationId xmlns:a16="http://schemas.microsoft.com/office/drawing/2014/main" xmlns="" id="{16417046-E8D4-4851-862C-0BF84D8D122B}"/>
              </a:ext>
            </a:extLst>
          </p:cNvPr>
          <p:cNvSpPr>
            <a:spLocks noGrp="1"/>
          </p:cNvSpPr>
          <p:nvPr>
            <p:ph type="ftr" sz="quarter" idx="11"/>
          </p:nvPr>
        </p:nvSpPr>
        <p:spPr>
          <a:xfrm>
            <a:off x="3465195" y="6376522"/>
            <a:ext cx="4114800" cy="365125"/>
          </a:xfrm>
        </p:spPr>
        <p:txBody>
          <a:bodyPr/>
          <a:lstStyle/>
          <a:p>
            <a:r>
              <a:rPr lang="en-US" dirty="0"/>
              <a:t>www.pashrm.org </a:t>
            </a:r>
          </a:p>
        </p:txBody>
      </p:sp>
      <p:sp>
        <p:nvSpPr>
          <p:cNvPr id="5" name="Slide Number Placeholder 4">
            <a:extLst>
              <a:ext uri="{FF2B5EF4-FFF2-40B4-BE49-F238E27FC236}">
                <a16:creationId xmlns:a16="http://schemas.microsoft.com/office/drawing/2014/main" xmlns=""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dirty="0"/>
          </a:p>
        </p:txBody>
      </p:sp>
      <p:sp>
        <p:nvSpPr>
          <p:cNvPr id="6" name="Subtitle 5">
            <a:extLst>
              <a:ext uri="{FF2B5EF4-FFF2-40B4-BE49-F238E27FC236}">
                <a16:creationId xmlns:a16="http://schemas.microsoft.com/office/drawing/2014/main" xmlns="" id="{09278663-6DFB-48C5-B58E-9F7560421BA7}"/>
              </a:ext>
            </a:extLst>
          </p:cNvPr>
          <p:cNvSpPr>
            <a:spLocks noGrp="1"/>
          </p:cNvSpPr>
          <p:nvPr>
            <p:ph type="subTitle" idx="13"/>
          </p:nvPr>
        </p:nvSpPr>
        <p:spPr/>
        <p:txBody>
          <a:bodyPr>
            <a:normAutofit fontScale="25000" lnSpcReduction="20000"/>
          </a:bodyPr>
          <a:lstStyle/>
          <a:p>
            <a:r>
              <a:rPr lang="en-US" sz="6200" dirty="0" smtClean="0"/>
              <a:t>2025 Overview</a:t>
            </a:r>
          </a:p>
          <a:p>
            <a:r>
              <a:rPr lang="en-US" sz="6200" dirty="0"/>
              <a:t>Our </a:t>
            </a:r>
            <a:r>
              <a:rPr lang="en-US" sz="6200" dirty="0" smtClean="0"/>
              <a:t>Mission-</a:t>
            </a:r>
          </a:p>
          <a:p>
            <a:r>
              <a:rPr lang="en-US" sz="6200" dirty="0" smtClean="0"/>
              <a:t>The </a:t>
            </a:r>
            <a:r>
              <a:rPr lang="en-US" sz="6200" dirty="0"/>
              <a:t>Pennsylvania State Council (PA State Council) connects SHRM with local chapters to build awareness, provide professional development, and support SHRM initiatives. By working together, we strive to create a strong, engaged HR community and drive positive outcomes for the HR profession in Pennsylvania."</a:t>
            </a:r>
            <a:endParaRPr lang="en-US" sz="6200" dirty="0" smtClean="0"/>
          </a:p>
          <a:p>
            <a:endParaRPr lang="en-US" dirty="0"/>
          </a:p>
        </p:txBody>
      </p:sp>
      <p:sp>
        <p:nvSpPr>
          <p:cNvPr id="7" name="Text Placeholder 6">
            <a:extLst>
              <a:ext uri="{FF2B5EF4-FFF2-40B4-BE49-F238E27FC236}">
                <a16:creationId xmlns:a16="http://schemas.microsoft.com/office/drawing/2014/main" xmlns="" id="{C4252A41-D1CF-4A54-AC0D-995C22071BB3}"/>
              </a:ext>
            </a:extLst>
          </p:cNvPr>
          <p:cNvSpPr>
            <a:spLocks noGrp="1"/>
          </p:cNvSpPr>
          <p:nvPr>
            <p:ph type="body" sz="quarter" idx="14"/>
          </p:nvPr>
        </p:nvSpPr>
        <p:spPr>
          <a:xfrm>
            <a:off x="11107256" y="420914"/>
            <a:ext cx="982812" cy="442372"/>
          </a:xfrm>
        </p:spPr>
        <p:txBody>
          <a:bodyPr>
            <a:noAutofit/>
          </a:bodyPr>
          <a:lstStyle/>
          <a:p>
            <a:r>
              <a:rPr lang="en-US" sz="2500" i="0" dirty="0" smtClean="0"/>
              <a:t>2025</a:t>
            </a:r>
            <a:endParaRPr lang="en-US" sz="2500" i="0" dirty="0"/>
          </a:p>
        </p:txBody>
      </p:sp>
      <p:pic>
        <p:nvPicPr>
          <p:cNvPr id="11" name="Picture 10">
            <a:extLst>
              <a:ext uri="{FF2B5EF4-FFF2-40B4-BE49-F238E27FC236}">
                <a16:creationId xmlns:a16="http://schemas.microsoft.com/office/drawing/2014/main" xmlns="" id="{5196EC19-37BD-45AC-9AD3-3C1E33529613}"/>
              </a:ext>
            </a:extLst>
          </p:cNvPr>
          <p:cNvPicPr>
            <a:picLocks noChangeAspect="1"/>
          </p:cNvPicPr>
          <p:nvPr/>
        </p:nvPicPr>
        <p:blipFill>
          <a:blip r:embed="rId2"/>
          <a:stretch>
            <a:fillRect/>
          </a:stretch>
        </p:blipFill>
        <p:spPr>
          <a:xfrm>
            <a:off x="7459506" y="5581604"/>
            <a:ext cx="1548518" cy="993734"/>
          </a:xfrm>
          <a:prstGeom prst="rect">
            <a:avLst/>
          </a:prstGeom>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5576221"/>
            <a:ext cx="1824038" cy="92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925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071DD-D1ED-4494-BAB0-E44D84460558}"/>
              </a:ext>
            </a:extLst>
          </p:cNvPr>
          <p:cNvSpPr>
            <a:spLocks noGrp="1"/>
          </p:cNvSpPr>
          <p:nvPr>
            <p:ph type="title"/>
          </p:nvPr>
        </p:nvSpPr>
        <p:spPr>
          <a:xfrm>
            <a:off x="1676400" y="0"/>
            <a:ext cx="10515600" cy="1325563"/>
          </a:xfrm>
        </p:spPr>
        <p:txBody>
          <a:bodyPr/>
          <a:lstStyle/>
          <a:p>
            <a:r>
              <a:rPr lang="en-US" dirty="0"/>
              <a:t>The PA State Council</a:t>
            </a:r>
          </a:p>
        </p:txBody>
      </p:sp>
      <p:sp>
        <p:nvSpPr>
          <p:cNvPr id="3" name="Text Placeholder 2">
            <a:extLst>
              <a:ext uri="{FF2B5EF4-FFF2-40B4-BE49-F238E27FC236}">
                <a16:creationId xmlns:a16="http://schemas.microsoft.com/office/drawing/2014/main" xmlns="" id="{FFD046CD-889C-4A2E-8DC3-BED5C7901EA2}"/>
              </a:ext>
            </a:extLst>
          </p:cNvPr>
          <p:cNvSpPr>
            <a:spLocks noGrp="1"/>
          </p:cNvSpPr>
          <p:nvPr>
            <p:ph type="body" idx="1"/>
          </p:nvPr>
        </p:nvSpPr>
        <p:spPr/>
        <p:txBody>
          <a:bodyPr/>
          <a:lstStyle/>
          <a:p>
            <a:r>
              <a:rPr lang="en-US" dirty="0"/>
              <a:t>About us</a:t>
            </a:r>
          </a:p>
        </p:txBody>
      </p:sp>
      <p:sp>
        <p:nvSpPr>
          <p:cNvPr id="4" name="Content Placeholder 3">
            <a:extLst>
              <a:ext uri="{FF2B5EF4-FFF2-40B4-BE49-F238E27FC236}">
                <a16:creationId xmlns:a16="http://schemas.microsoft.com/office/drawing/2014/main" xmlns="" id="{7D8E0C3E-549F-4B12-BC1D-70D49FDEE3EB}"/>
              </a:ext>
            </a:extLst>
          </p:cNvPr>
          <p:cNvSpPr>
            <a:spLocks noGrp="1"/>
          </p:cNvSpPr>
          <p:nvPr>
            <p:ph sz="half" idx="2"/>
          </p:nvPr>
        </p:nvSpPr>
        <p:spPr>
          <a:xfrm>
            <a:off x="1015310" y="3306418"/>
            <a:ext cx="10342580" cy="2773258"/>
          </a:xfrm>
        </p:spPr>
        <p:txBody>
          <a:bodyPr/>
          <a:lstStyle/>
          <a:p>
            <a:pPr marL="0" indent="0">
              <a:buNone/>
            </a:pPr>
            <a:r>
              <a:rPr lang="en-US" dirty="0">
                <a:solidFill>
                  <a:schemeClr val="tx1"/>
                </a:solidFill>
              </a:rPr>
              <a:t>We provide HR professionals in the Commonwealth of Pennsylvania information on local, statewide and national HR events, resources, initiatives and legislation to assist you in your day-to-day HR duties. For those who serve on local chapter boards, we are also here to assist you in your leadership role. We are a 100% volunteer council that takes a strategic approach to advance the profession and serve the HR professional.</a:t>
            </a:r>
          </a:p>
          <a:p>
            <a:pPr marL="0" indent="0">
              <a:buNone/>
            </a:pPr>
            <a:endParaRPr lang="en-US" dirty="0">
              <a:solidFill>
                <a:schemeClr val="tx1"/>
              </a:solidFill>
            </a:endParaRPr>
          </a:p>
          <a:p>
            <a:pPr marL="2106000" lvl="5" indent="0">
              <a:buNone/>
            </a:pPr>
            <a:r>
              <a:rPr lang="en-US" sz="1600" dirty="0" smtClean="0"/>
              <a:t>Thank </a:t>
            </a:r>
            <a:r>
              <a:rPr lang="en-US" sz="1600" dirty="0"/>
              <a:t>you for being an active member in your SHRM Chapter.</a:t>
            </a:r>
          </a:p>
          <a:p>
            <a:pPr lvl="5">
              <a:buFontTx/>
              <a:buChar char="-"/>
            </a:pPr>
            <a:r>
              <a:rPr lang="en-US" sz="1600" dirty="0" smtClean="0"/>
              <a:t>Nancy Foster, </a:t>
            </a:r>
            <a:r>
              <a:rPr lang="en-US" sz="1600" dirty="0"/>
              <a:t>SHRM-SCP, </a:t>
            </a:r>
            <a:r>
              <a:rPr lang="en-US" sz="1600" dirty="0" smtClean="0"/>
              <a:t>SPHR, State </a:t>
            </a:r>
            <a:r>
              <a:rPr lang="en-US" sz="1600" dirty="0"/>
              <a:t>Director</a:t>
            </a:r>
          </a:p>
        </p:txBody>
      </p:sp>
      <p:sp>
        <p:nvSpPr>
          <p:cNvPr id="9" name="Text Placeholder 8">
            <a:extLst>
              <a:ext uri="{FF2B5EF4-FFF2-40B4-BE49-F238E27FC236}">
                <a16:creationId xmlns:a16="http://schemas.microsoft.com/office/drawing/2014/main" xmlns="" id="{8527968E-142A-49A3-8ED6-285EDE03F378}"/>
              </a:ext>
            </a:extLst>
          </p:cNvPr>
          <p:cNvSpPr>
            <a:spLocks noGrp="1"/>
          </p:cNvSpPr>
          <p:nvPr>
            <p:ph type="body" sz="quarter" idx="3"/>
          </p:nvPr>
        </p:nvSpPr>
        <p:spPr>
          <a:xfrm>
            <a:off x="11256696" y="-45588"/>
            <a:ext cx="5183188" cy="823912"/>
          </a:xfrm>
        </p:spPr>
        <p:txBody>
          <a:bodyPr/>
          <a:lstStyle/>
          <a:p>
            <a:r>
              <a:rPr lang="en-US" dirty="0" smtClean="0"/>
              <a:t>2025</a:t>
            </a:r>
            <a:endParaRPr lang="en-US" dirty="0"/>
          </a:p>
        </p:txBody>
      </p:sp>
      <p:sp>
        <p:nvSpPr>
          <p:cNvPr id="7" name="Footer Placeholder 6">
            <a:extLst>
              <a:ext uri="{FF2B5EF4-FFF2-40B4-BE49-F238E27FC236}">
                <a16:creationId xmlns:a16="http://schemas.microsoft.com/office/drawing/2014/main" xmlns="" id="{01088409-0EAA-441A-9E25-8CC3324ED156}"/>
              </a:ext>
            </a:extLst>
          </p:cNvPr>
          <p:cNvSpPr>
            <a:spLocks noGrp="1"/>
          </p:cNvSpPr>
          <p:nvPr>
            <p:ph type="ftr" sz="quarter" idx="11"/>
          </p:nvPr>
        </p:nvSpPr>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8" name="Slide Number Placeholder 7">
            <a:extLst>
              <a:ext uri="{FF2B5EF4-FFF2-40B4-BE49-F238E27FC236}">
                <a16:creationId xmlns:a16="http://schemas.microsoft.com/office/drawing/2014/main" xmlns="" id="{B3B47294-B529-4908-976B-4F8ECE7A45B3}"/>
              </a:ext>
            </a:extLst>
          </p:cNvPr>
          <p:cNvSpPr>
            <a:spLocks noGrp="1"/>
          </p:cNvSpPr>
          <p:nvPr>
            <p:ph type="sldNum" sz="quarter" idx="12"/>
          </p:nvPr>
        </p:nvSpPr>
        <p:spPr/>
        <p:txBody>
          <a:bodyPr/>
          <a:lstStyle/>
          <a:p>
            <a:fld id="{95CBEC59-7FF9-4688-98DF-89832A0C9025}" type="slidenum">
              <a:rPr lang="en-US" smtClean="0"/>
              <a:pPr/>
              <a:t>3</a:t>
            </a:fld>
            <a:endParaRPr lang="en-US" dirty="0"/>
          </a:p>
        </p:txBody>
      </p:sp>
      <p:pic>
        <p:nvPicPr>
          <p:cNvPr id="13" name="Picture 12">
            <a:extLst>
              <a:ext uri="{FF2B5EF4-FFF2-40B4-BE49-F238E27FC236}">
                <a16:creationId xmlns:a16="http://schemas.microsoft.com/office/drawing/2014/main" xmlns="" id="{2265D965-7F26-403A-A106-07A7D8F6820E}"/>
              </a:ext>
            </a:extLst>
          </p:cNvPr>
          <p:cNvPicPr>
            <a:picLocks noChangeAspect="1"/>
          </p:cNvPicPr>
          <p:nvPr/>
        </p:nvPicPr>
        <p:blipFill>
          <a:blip r:embed="rId3"/>
          <a:stretch>
            <a:fillRect/>
          </a:stretch>
        </p:blipFill>
        <p:spPr>
          <a:xfrm>
            <a:off x="8332814" y="5676368"/>
            <a:ext cx="1548518" cy="993734"/>
          </a:xfrm>
          <a:prstGeom prst="rect">
            <a:avLst/>
          </a:prstGeom>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450" y="4444206"/>
            <a:ext cx="939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2700" y="1056743"/>
            <a:ext cx="1824038" cy="92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958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D2EC5-0A20-4D63-B00B-DEB39889DB69}"/>
              </a:ext>
            </a:extLst>
          </p:cNvPr>
          <p:cNvSpPr>
            <a:spLocks noGrp="1"/>
          </p:cNvSpPr>
          <p:nvPr>
            <p:ph type="title"/>
          </p:nvPr>
        </p:nvSpPr>
        <p:spPr/>
        <p:txBody>
          <a:bodyPr/>
          <a:lstStyle/>
          <a:p>
            <a:r>
              <a:rPr lang="en-US" dirty="0"/>
              <a:t>PA State Council for SHRM </a:t>
            </a:r>
            <a:r>
              <a:rPr lang="en-US" dirty="0" smtClean="0"/>
              <a:t>2025 </a:t>
            </a:r>
            <a:r>
              <a:rPr lang="en-US" dirty="0"/>
              <a:t>Conferences</a:t>
            </a:r>
          </a:p>
        </p:txBody>
      </p:sp>
      <p:sp>
        <p:nvSpPr>
          <p:cNvPr id="4" name="Text Placeholder 3">
            <a:extLst>
              <a:ext uri="{FF2B5EF4-FFF2-40B4-BE49-F238E27FC236}">
                <a16:creationId xmlns:a16="http://schemas.microsoft.com/office/drawing/2014/main" xmlns="" id="{BA4F3DDE-5D3C-40C1-A976-7406EB83A85A}"/>
              </a:ext>
            </a:extLst>
          </p:cNvPr>
          <p:cNvSpPr>
            <a:spLocks noGrp="1"/>
          </p:cNvSpPr>
          <p:nvPr>
            <p:ph type="body" sz="half" idx="2"/>
          </p:nvPr>
        </p:nvSpPr>
        <p:spPr>
          <a:xfrm>
            <a:off x="928799" y="3308877"/>
            <a:ext cx="4148810" cy="2789919"/>
          </a:xfrm>
        </p:spPr>
        <p:txBody>
          <a:bodyPr>
            <a:normAutofit/>
          </a:bodyPr>
          <a:lstStyle/>
          <a:p>
            <a:pPr marL="342900" indent="-342900">
              <a:buFont typeface="Arial" panose="020B0604020202020204" pitchFamily="34" charset="0"/>
              <a:buChar char="•"/>
            </a:pPr>
            <a:r>
              <a:rPr lang="en-US" sz="2000" dirty="0"/>
              <a:t>Legislative &amp; Legal Conference </a:t>
            </a:r>
          </a:p>
          <a:p>
            <a:pPr marL="342900" indent="-342900">
              <a:buFont typeface="Arial" panose="020B0604020202020204" pitchFamily="34" charset="0"/>
              <a:buChar char="•"/>
            </a:pPr>
            <a:r>
              <a:rPr lang="en-US" sz="2000" dirty="0"/>
              <a:t>Volunteer Leadership Conference </a:t>
            </a:r>
            <a:endParaRPr lang="en-US" sz="2000" dirty="0" smtClean="0"/>
          </a:p>
          <a:p>
            <a:pPr marL="342900" indent="-342900">
              <a:buFont typeface="Arial" panose="020B0604020202020204" pitchFamily="34" charset="0"/>
              <a:buChar char="•"/>
            </a:pPr>
            <a:r>
              <a:rPr lang="en-US" sz="2000" dirty="0" smtClean="0"/>
              <a:t>Annual </a:t>
            </a:r>
            <a:r>
              <a:rPr lang="en-US" sz="2000" dirty="0"/>
              <a:t>State Conference </a:t>
            </a:r>
          </a:p>
        </p:txBody>
      </p:sp>
      <p:sp>
        <p:nvSpPr>
          <p:cNvPr id="5" name="Footer Placeholder 4">
            <a:extLst>
              <a:ext uri="{FF2B5EF4-FFF2-40B4-BE49-F238E27FC236}">
                <a16:creationId xmlns:a16="http://schemas.microsoft.com/office/drawing/2014/main" xmlns="" id="{3ACAEA0E-0AD2-4431-A4BB-BA6FE0FB9361}"/>
              </a:ext>
            </a:extLst>
          </p:cNvPr>
          <p:cNvSpPr>
            <a:spLocks noGrp="1"/>
          </p:cNvSpPr>
          <p:nvPr>
            <p:ph type="ftr" sz="quarter" idx="11"/>
          </p:nvPr>
        </p:nvSpPr>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xmlns="" id="{CFFA8F80-4A21-4C24-8E8C-2EF0B85E8130}"/>
              </a:ext>
            </a:extLst>
          </p:cNvPr>
          <p:cNvSpPr>
            <a:spLocks noGrp="1"/>
          </p:cNvSpPr>
          <p:nvPr>
            <p:ph type="sldNum" sz="quarter" idx="12"/>
          </p:nvPr>
        </p:nvSpPr>
        <p:spPr/>
        <p:txBody>
          <a:bodyPr/>
          <a:lstStyle/>
          <a:p>
            <a:fld id="{95CBEC59-7FF9-4688-98DF-89832A0C9025}" type="slidenum">
              <a:rPr lang="en-US" smtClean="0"/>
              <a:t>4</a:t>
            </a:fld>
            <a:endParaRPr lang="en-US" dirty="0"/>
          </a:p>
        </p:txBody>
      </p:sp>
      <p:pic>
        <p:nvPicPr>
          <p:cNvPr id="9" name="Picture 8" descr="A group of people in a room&#10;&#10;Description automatically generated with low confidence">
            <a:extLst>
              <a:ext uri="{FF2B5EF4-FFF2-40B4-BE49-F238E27FC236}">
                <a16:creationId xmlns:a16="http://schemas.microsoft.com/office/drawing/2014/main" xmlns="" id="{3927562C-D825-0FCF-DE3E-72C6AAAA2D4F}"/>
              </a:ext>
            </a:extLst>
          </p:cNvPr>
          <p:cNvPicPr>
            <a:picLocks noChangeAspect="1"/>
          </p:cNvPicPr>
          <p:nvPr/>
        </p:nvPicPr>
        <p:blipFill>
          <a:blip r:embed="rId3"/>
          <a:stretch>
            <a:fillRect/>
          </a:stretch>
        </p:blipFill>
        <p:spPr>
          <a:xfrm>
            <a:off x="5447100" y="1017194"/>
            <a:ext cx="5496392" cy="5049484"/>
          </a:xfrm>
          <a:prstGeom prst="rect">
            <a:avLst/>
          </a:prstGeom>
        </p:spPr>
      </p:pic>
      <p:sp>
        <p:nvSpPr>
          <p:cNvPr id="10" name="Text Placeholder 8">
            <a:extLst>
              <a:ext uri="{FF2B5EF4-FFF2-40B4-BE49-F238E27FC236}">
                <a16:creationId xmlns:a16="http://schemas.microsoft.com/office/drawing/2014/main" xmlns="" id="{2C3ED4CA-E114-C494-D41E-8F4AFFCA7DFA}"/>
              </a:ext>
            </a:extLst>
          </p:cNvPr>
          <p:cNvSpPr txBox="1">
            <a:spLocks/>
          </p:cNvSpPr>
          <p:nvPr/>
        </p:nvSpPr>
        <p:spPr>
          <a:xfrm>
            <a:off x="11117663" y="388137"/>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2025</a:t>
            </a:r>
            <a:endParaRPr lang="en-US" dirty="0"/>
          </a:p>
        </p:txBody>
      </p:sp>
    </p:spTree>
    <p:extLst>
      <p:ext uri="{BB962C8B-B14F-4D97-AF65-F5344CB8AC3E}">
        <p14:creationId xmlns:p14="http://schemas.microsoft.com/office/powerpoint/2010/main" val="3198773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CD96C-ADDF-4D9F-B790-CF6E3E55A9DB}"/>
              </a:ext>
            </a:extLst>
          </p:cNvPr>
          <p:cNvSpPr>
            <a:spLocks noGrp="1"/>
          </p:cNvSpPr>
          <p:nvPr>
            <p:ph type="title"/>
          </p:nvPr>
        </p:nvSpPr>
        <p:spPr/>
        <p:txBody>
          <a:bodyPr/>
          <a:lstStyle/>
          <a:p>
            <a:r>
              <a:rPr lang="en-US" dirty="0">
                <a:solidFill>
                  <a:schemeClr val="tx1"/>
                </a:solidFill>
              </a:rPr>
              <a:t>Sponsor Benefits</a:t>
            </a:r>
          </a:p>
        </p:txBody>
      </p:sp>
      <p:sp>
        <p:nvSpPr>
          <p:cNvPr id="29" name="Text Placeholder 28">
            <a:extLst>
              <a:ext uri="{FF2B5EF4-FFF2-40B4-BE49-F238E27FC236}">
                <a16:creationId xmlns:a16="http://schemas.microsoft.com/office/drawing/2014/main" xmlns="" id="{5BD9075D-1F42-4726-8EC6-EE8B416392BD}"/>
              </a:ext>
            </a:extLst>
          </p:cNvPr>
          <p:cNvSpPr>
            <a:spLocks noGrp="1"/>
          </p:cNvSpPr>
          <p:nvPr>
            <p:ph type="body" sz="half" idx="2"/>
          </p:nvPr>
        </p:nvSpPr>
        <p:spPr>
          <a:xfrm>
            <a:off x="11141559" y="456129"/>
            <a:ext cx="3256674" cy="499493"/>
          </a:xfrm>
        </p:spPr>
        <p:txBody>
          <a:bodyPr>
            <a:normAutofit/>
          </a:bodyPr>
          <a:lstStyle/>
          <a:p>
            <a:r>
              <a:rPr lang="en-US" dirty="0" smtClean="0"/>
              <a:t>2025</a:t>
            </a:r>
            <a:endParaRPr lang="en-US" dirty="0"/>
          </a:p>
        </p:txBody>
      </p:sp>
      <p:sp>
        <p:nvSpPr>
          <p:cNvPr id="4" name="Footer Placeholder 3">
            <a:extLst>
              <a:ext uri="{FF2B5EF4-FFF2-40B4-BE49-F238E27FC236}">
                <a16:creationId xmlns:a16="http://schemas.microsoft.com/office/drawing/2014/main" xmlns="" id="{4D0104A1-25DB-4A49-B257-40CF6B30A4BF}"/>
              </a:ext>
            </a:extLst>
          </p:cNvPr>
          <p:cNvSpPr>
            <a:spLocks noGrp="1"/>
          </p:cNvSpPr>
          <p:nvPr>
            <p:ph type="ftr" sz="quarter" idx="11"/>
          </p:nvPr>
        </p:nvSpPr>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5" name="Slide Number Placeholder 4">
            <a:extLst>
              <a:ext uri="{FF2B5EF4-FFF2-40B4-BE49-F238E27FC236}">
                <a16:creationId xmlns:a16="http://schemas.microsoft.com/office/drawing/2014/main" xmlns="" id="{3F040D52-4191-48B5-89BF-0F57F61C4487}"/>
              </a:ext>
            </a:extLst>
          </p:cNvPr>
          <p:cNvSpPr>
            <a:spLocks noGrp="1"/>
          </p:cNvSpPr>
          <p:nvPr>
            <p:ph type="sldNum" sz="quarter" idx="12"/>
          </p:nvPr>
        </p:nvSpPr>
        <p:spPr/>
        <p:txBody>
          <a:bodyPr/>
          <a:lstStyle/>
          <a:p>
            <a:fld id="{95CBEC59-7FF9-4688-98DF-89832A0C9025}" type="slidenum">
              <a:rPr lang="en-US" smtClean="0"/>
              <a:pPr/>
              <a:t>5</a:t>
            </a:fld>
            <a:endParaRPr lang="en-US" dirty="0"/>
          </a:p>
        </p:txBody>
      </p:sp>
      <p:sp>
        <p:nvSpPr>
          <p:cNvPr id="32" name="Text Placeholder 31">
            <a:extLst>
              <a:ext uri="{FF2B5EF4-FFF2-40B4-BE49-F238E27FC236}">
                <a16:creationId xmlns:a16="http://schemas.microsoft.com/office/drawing/2014/main" xmlns="" id="{188B3941-E817-44DE-8D5A-DCA0DAB61823}"/>
              </a:ext>
            </a:extLst>
          </p:cNvPr>
          <p:cNvSpPr>
            <a:spLocks noGrp="1"/>
          </p:cNvSpPr>
          <p:nvPr>
            <p:ph type="body" sz="quarter" idx="14"/>
          </p:nvPr>
        </p:nvSpPr>
        <p:spPr>
          <a:xfrm>
            <a:off x="776418" y="2865561"/>
            <a:ext cx="3256674" cy="499493"/>
          </a:xfrm>
        </p:spPr>
        <p:txBody>
          <a:bodyPr>
            <a:normAutofit/>
          </a:bodyPr>
          <a:lstStyle/>
          <a:p>
            <a:r>
              <a:rPr lang="en-US" sz="2500" b="1" i="0" dirty="0"/>
              <a:t>Your Target Market</a:t>
            </a:r>
          </a:p>
        </p:txBody>
      </p:sp>
      <p:sp>
        <p:nvSpPr>
          <p:cNvPr id="33" name="Text Placeholder 32">
            <a:extLst>
              <a:ext uri="{FF2B5EF4-FFF2-40B4-BE49-F238E27FC236}">
                <a16:creationId xmlns:a16="http://schemas.microsoft.com/office/drawing/2014/main" xmlns="" id="{20613223-43E0-4B37-AFB8-C0C5F47750A5}"/>
              </a:ext>
            </a:extLst>
          </p:cNvPr>
          <p:cNvSpPr>
            <a:spLocks noGrp="1"/>
          </p:cNvSpPr>
          <p:nvPr>
            <p:ph type="body" sz="half" idx="16"/>
          </p:nvPr>
        </p:nvSpPr>
        <p:spPr>
          <a:xfrm>
            <a:off x="4613044" y="2854340"/>
            <a:ext cx="3256674" cy="499493"/>
          </a:xfrm>
        </p:spPr>
        <p:txBody>
          <a:bodyPr>
            <a:normAutofit/>
          </a:bodyPr>
          <a:lstStyle/>
          <a:p>
            <a:r>
              <a:rPr lang="en-US" dirty="0"/>
              <a:t>Quality Time</a:t>
            </a:r>
          </a:p>
        </p:txBody>
      </p:sp>
      <p:sp>
        <p:nvSpPr>
          <p:cNvPr id="34" name="Text Placeholder 33">
            <a:extLst>
              <a:ext uri="{FF2B5EF4-FFF2-40B4-BE49-F238E27FC236}">
                <a16:creationId xmlns:a16="http://schemas.microsoft.com/office/drawing/2014/main" xmlns="" id="{3C4E060E-0CFB-411A-B226-CDA349703288}"/>
              </a:ext>
            </a:extLst>
          </p:cNvPr>
          <p:cNvSpPr>
            <a:spLocks noGrp="1"/>
          </p:cNvSpPr>
          <p:nvPr>
            <p:ph type="body" sz="half" idx="17"/>
          </p:nvPr>
        </p:nvSpPr>
        <p:spPr>
          <a:xfrm>
            <a:off x="8107193" y="2843728"/>
            <a:ext cx="3256674" cy="499493"/>
          </a:xfrm>
        </p:spPr>
        <p:txBody>
          <a:bodyPr>
            <a:normAutofit/>
          </a:bodyPr>
          <a:lstStyle/>
          <a:p>
            <a:r>
              <a:rPr lang="en-US" dirty="0"/>
              <a:t>Face Time &amp; Follow-Up</a:t>
            </a:r>
          </a:p>
        </p:txBody>
      </p:sp>
      <p:sp>
        <p:nvSpPr>
          <p:cNvPr id="38" name="Text Placeholder 37">
            <a:extLst>
              <a:ext uri="{FF2B5EF4-FFF2-40B4-BE49-F238E27FC236}">
                <a16:creationId xmlns:a16="http://schemas.microsoft.com/office/drawing/2014/main" xmlns="" id="{4EC928A2-6A4A-452E-8823-81F26EA40C9C}"/>
              </a:ext>
            </a:extLst>
          </p:cNvPr>
          <p:cNvSpPr>
            <a:spLocks noGrp="1"/>
          </p:cNvSpPr>
          <p:nvPr>
            <p:ph type="body" sz="half" idx="18"/>
          </p:nvPr>
        </p:nvSpPr>
        <p:spPr>
          <a:xfrm>
            <a:off x="776418" y="3300847"/>
            <a:ext cx="3256674" cy="2781171"/>
          </a:xfrm>
        </p:spPr>
        <p:txBody>
          <a:bodyPr>
            <a:noAutofit/>
          </a:bodyPr>
          <a:lstStyle/>
          <a:p>
            <a:r>
              <a:rPr lang="en-US" sz="1600" dirty="0"/>
              <a:t>Meet and interact with the exact customers that you are seeking.  Our conferences bring together hundreds of HR professionals. In addition to having a strong, on-site  presence at the conference, sponsorship of our event allows for the promotion of your company brand throughout the HR community.</a:t>
            </a:r>
          </a:p>
        </p:txBody>
      </p:sp>
      <p:sp>
        <p:nvSpPr>
          <p:cNvPr id="39" name="Text Placeholder 38">
            <a:extLst>
              <a:ext uri="{FF2B5EF4-FFF2-40B4-BE49-F238E27FC236}">
                <a16:creationId xmlns:a16="http://schemas.microsoft.com/office/drawing/2014/main" xmlns="" id="{0388AEE0-2630-4EEB-80E0-53D74792BE97}"/>
              </a:ext>
            </a:extLst>
          </p:cNvPr>
          <p:cNvSpPr>
            <a:spLocks noGrp="1"/>
          </p:cNvSpPr>
          <p:nvPr>
            <p:ph type="body" sz="half" idx="19"/>
          </p:nvPr>
        </p:nvSpPr>
        <p:spPr>
          <a:xfrm>
            <a:off x="4613044" y="3267292"/>
            <a:ext cx="3256674" cy="2848282"/>
          </a:xfrm>
        </p:spPr>
        <p:txBody>
          <a:bodyPr>
            <a:normAutofit/>
          </a:bodyPr>
          <a:lstStyle/>
          <a:p>
            <a:r>
              <a:rPr lang="en-US" sz="1600" dirty="0"/>
              <a:t>Spend more time with our attendees.  We go to great lengths to make sure that our exhibitors and sponsors have lots of face time with those who attend our conferences.  We encourage this by offering prizes for visiting booths in addition to encouraging our sponsors and exhibitors to raffle items as well. </a:t>
            </a:r>
          </a:p>
        </p:txBody>
      </p:sp>
      <p:sp>
        <p:nvSpPr>
          <p:cNvPr id="40" name="Text Placeholder 39">
            <a:extLst>
              <a:ext uri="{FF2B5EF4-FFF2-40B4-BE49-F238E27FC236}">
                <a16:creationId xmlns:a16="http://schemas.microsoft.com/office/drawing/2014/main" xmlns="" id="{F5F658D4-342A-4944-98F5-EC1761CC401B}"/>
              </a:ext>
            </a:extLst>
          </p:cNvPr>
          <p:cNvSpPr>
            <a:spLocks noGrp="1"/>
          </p:cNvSpPr>
          <p:nvPr>
            <p:ph type="body" sz="half" idx="20"/>
          </p:nvPr>
        </p:nvSpPr>
        <p:spPr>
          <a:xfrm>
            <a:off x="8107193" y="3267292"/>
            <a:ext cx="3256674" cy="2135218"/>
          </a:xfrm>
        </p:spPr>
        <p:txBody>
          <a:bodyPr>
            <a:noAutofit/>
          </a:bodyPr>
          <a:lstStyle/>
          <a:p>
            <a:r>
              <a:rPr lang="en-US" sz="1600" dirty="0"/>
              <a:t>Stay in front of customers with mentions on PA SHRM official channels.  Certain sponsors will have the ability to be shared on our Social Media channels including Twitter, Facebook and LinkedIn.  After the conference attendees can also be contacted regarding interaction.* </a:t>
            </a:r>
          </a:p>
        </p:txBody>
      </p:sp>
      <p:pic>
        <p:nvPicPr>
          <p:cNvPr id="77" name="Picture Placeholder 76" descr="Bullseye">
            <a:extLst>
              <a:ext uri="{FF2B5EF4-FFF2-40B4-BE49-F238E27FC236}">
                <a16:creationId xmlns:a16="http://schemas.microsoft.com/office/drawing/2014/main" xmlns="" id="{97C0FBD8-CC2C-4B3C-BEA4-C0AF2C3DED1B}"/>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91" r="91"/>
          <a:stretch>
            <a:fillRect/>
          </a:stretch>
        </p:blipFill>
        <p:spPr>
          <a:xfrm>
            <a:off x="1663448" y="1895286"/>
            <a:ext cx="867600" cy="868680"/>
          </a:xfrm>
        </p:spPr>
      </p:pic>
      <p:pic>
        <p:nvPicPr>
          <p:cNvPr id="59" name="Picture Placeholder 58" descr="Stopwatch">
            <a:extLst>
              <a:ext uri="{FF2B5EF4-FFF2-40B4-BE49-F238E27FC236}">
                <a16:creationId xmlns:a16="http://schemas.microsoft.com/office/drawing/2014/main" xmlns="" id="{254CDD44-0160-47AE-934F-2D936D20C7FF}"/>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91" r="91"/>
          <a:stretch>
            <a:fillRect/>
          </a:stretch>
        </p:blipFill>
        <p:spPr>
          <a:xfrm>
            <a:off x="5373781" y="1909472"/>
            <a:ext cx="867600" cy="868680"/>
          </a:xfrm>
        </p:spPr>
      </p:pic>
      <p:pic>
        <p:nvPicPr>
          <p:cNvPr id="61" name="Picture Placeholder 60" descr="Target">
            <a:extLst>
              <a:ext uri="{FF2B5EF4-FFF2-40B4-BE49-F238E27FC236}">
                <a16:creationId xmlns:a16="http://schemas.microsoft.com/office/drawing/2014/main" xmlns="" id="{ED39021A-AD0E-4A23-A73D-402E0578804C}"/>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1" r="91"/>
          <a:stretch>
            <a:fillRect/>
          </a:stretch>
        </p:blipFill>
        <p:spPr>
          <a:xfrm>
            <a:off x="8867930" y="1908611"/>
            <a:ext cx="867600" cy="868680"/>
          </a:xfrm>
        </p:spPr>
      </p:pic>
      <p:sp>
        <p:nvSpPr>
          <p:cNvPr id="24" name="TextBox 23">
            <a:extLst>
              <a:ext uri="{FF2B5EF4-FFF2-40B4-BE49-F238E27FC236}">
                <a16:creationId xmlns:a16="http://schemas.microsoft.com/office/drawing/2014/main" xmlns="" id="{A4C7EE85-468B-4E62-8EC4-6F93A018EA49}"/>
              </a:ext>
            </a:extLst>
          </p:cNvPr>
          <p:cNvSpPr txBox="1"/>
          <p:nvPr/>
        </p:nvSpPr>
        <p:spPr>
          <a:xfrm>
            <a:off x="2097248" y="6187538"/>
            <a:ext cx="9110444" cy="338554"/>
          </a:xfrm>
          <a:prstGeom prst="rect">
            <a:avLst/>
          </a:prstGeom>
          <a:noFill/>
        </p:spPr>
        <p:txBody>
          <a:bodyPr wrap="square" rtlCol="0">
            <a:spAutoFit/>
          </a:bodyPr>
          <a:lstStyle/>
          <a:p>
            <a:r>
              <a:rPr lang="en-US" sz="800" dirty="0"/>
              <a:t>* Exhibitors have an opportunity to collect contact during each event.  Not all exhibit or sponsor opportunity will allow for receipt of attendee list. All Sponsor/Exhibitor packages are subjects to Terms &amp; Conditions, including the E-mail Marketing Policy.  </a:t>
            </a:r>
          </a:p>
        </p:txBody>
      </p:sp>
    </p:spTree>
    <p:extLst>
      <p:ext uri="{BB962C8B-B14F-4D97-AF65-F5344CB8AC3E}">
        <p14:creationId xmlns:p14="http://schemas.microsoft.com/office/powerpoint/2010/main" val="643801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4FFA0D-6ED6-4955-8EC3-A872BABD835F}"/>
              </a:ext>
            </a:extLst>
          </p:cNvPr>
          <p:cNvSpPr>
            <a:spLocks noGrp="1"/>
          </p:cNvSpPr>
          <p:nvPr>
            <p:ph type="title"/>
          </p:nvPr>
        </p:nvSpPr>
        <p:spPr>
          <a:xfrm>
            <a:off x="1527518" y="446264"/>
            <a:ext cx="4143555" cy="1536580"/>
          </a:xfrm>
        </p:spPr>
        <p:txBody>
          <a:bodyPr>
            <a:normAutofit/>
          </a:bodyPr>
          <a:lstStyle/>
          <a:p>
            <a:r>
              <a:rPr lang="en-US" dirty="0" smtClean="0"/>
              <a:t>2025  </a:t>
            </a:r>
            <a:r>
              <a:rPr lang="en-US" dirty="0"/>
              <a:t>Conference Sponsors	</a:t>
            </a:r>
          </a:p>
        </p:txBody>
      </p:sp>
      <p:sp>
        <p:nvSpPr>
          <p:cNvPr id="4" name="Footer Placeholder 3">
            <a:extLst>
              <a:ext uri="{FF2B5EF4-FFF2-40B4-BE49-F238E27FC236}">
                <a16:creationId xmlns:a16="http://schemas.microsoft.com/office/drawing/2014/main" xmlns="" id="{58B9E89B-55D9-4755-8478-6EE455342463}"/>
              </a:ext>
            </a:extLst>
          </p:cNvPr>
          <p:cNvSpPr>
            <a:spLocks noGrp="1"/>
          </p:cNvSpPr>
          <p:nvPr>
            <p:ph type="ftr" sz="quarter" idx="11"/>
          </p:nvPr>
        </p:nvSpPr>
        <p:spPr>
          <a:xfrm>
            <a:off x="3331809" y="6356349"/>
            <a:ext cx="4114800" cy="365125"/>
          </a:xfrm>
        </p:spPr>
        <p:txBody>
          <a:bodyPr/>
          <a:lstStyle/>
          <a:p>
            <a:r>
              <a:rPr lang="en-US" dirty="0"/>
              <a:t>www.pashrm.org</a:t>
            </a:r>
          </a:p>
        </p:txBody>
      </p:sp>
      <p:sp>
        <p:nvSpPr>
          <p:cNvPr id="5" name="Slide Number Placeholder 4">
            <a:extLst>
              <a:ext uri="{FF2B5EF4-FFF2-40B4-BE49-F238E27FC236}">
                <a16:creationId xmlns:a16="http://schemas.microsoft.com/office/drawing/2014/main" xmlns="" id="{2104AF73-20B7-4E6C-8915-D753CB12495A}"/>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6" name="Subtitle 5">
            <a:extLst>
              <a:ext uri="{FF2B5EF4-FFF2-40B4-BE49-F238E27FC236}">
                <a16:creationId xmlns:a16="http://schemas.microsoft.com/office/drawing/2014/main" xmlns="" id="{6969364D-BE4C-49E3-BB06-7281D2AC05C6}"/>
              </a:ext>
            </a:extLst>
          </p:cNvPr>
          <p:cNvSpPr>
            <a:spLocks noGrp="1"/>
          </p:cNvSpPr>
          <p:nvPr>
            <p:ph type="subTitle" idx="13"/>
          </p:nvPr>
        </p:nvSpPr>
        <p:spPr>
          <a:xfrm>
            <a:off x="1527518" y="1982844"/>
            <a:ext cx="4143555" cy="1267034"/>
          </a:xfrm>
        </p:spPr>
        <p:txBody>
          <a:bodyPr>
            <a:normAutofit/>
          </a:bodyPr>
          <a:lstStyle/>
          <a:p>
            <a:r>
              <a:rPr lang="en-US" dirty="0"/>
              <a:t>Available for a limited time only with a limited number of opportunities!</a:t>
            </a:r>
          </a:p>
        </p:txBody>
      </p:sp>
      <p:sp>
        <p:nvSpPr>
          <p:cNvPr id="8" name="TextBox 7">
            <a:extLst>
              <a:ext uri="{FF2B5EF4-FFF2-40B4-BE49-F238E27FC236}">
                <a16:creationId xmlns:a16="http://schemas.microsoft.com/office/drawing/2014/main" xmlns="" id="{9E9EAEA0-A726-493A-862A-2023D960AB52}"/>
              </a:ext>
            </a:extLst>
          </p:cNvPr>
          <p:cNvSpPr txBox="1"/>
          <p:nvPr/>
        </p:nvSpPr>
        <p:spPr>
          <a:xfrm>
            <a:off x="6266795" y="753853"/>
            <a:ext cx="5909382" cy="6063198"/>
          </a:xfrm>
          <a:prstGeom prst="rect">
            <a:avLst/>
          </a:prstGeom>
          <a:noFill/>
        </p:spPr>
        <p:txBody>
          <a:bodyPr wrap="square" rtlCol="0">
            <a:spAutoFit/>
          </a:bodyPr>
          <a:lstStyle/>
          <a:p>
            <a:endParaRPr lang="en-US" sz="1200" b="1" dirty="0">
              <a:solidFill>
                <a:schemeClr val="bg1"/>
              </a:solidFill>
              <a:latin typeface="+mj-lt"/>
            </a:endParaRPr>
          </a:p>
          <a:p>
            <a:r>
              <a:rPr lang="en-US" sz="1400" b="1" dirty="0" smtClean="0">
                <a:latin typeface="+mj-lt"/>
              </a:rPr>
              <a:t>2025 Title </a:t>
            </a:r>
            <a:r>
              <a:rPr lang="en-US" sz="1400" b="1" dirty="0">
                <a:latin typeface="+mj-lt"/>
              </a:rPr>
              <a:t>Sponsor - $10,000</a:t>
            </a:r>
          </a:p>
          <a:p>
            <a:endParaRPr lang="en-US" sz="1200" b="1" dirty="0">
              <a:latin typeface="+mj-lt"/>
            </a:endParaRPr>
          </a:p>
          <a:p>
            <a:r>
              <a:rPr lang="en-US" sz="1200" dirty="0">
                <a:latin typeface="+mj-lt"/>
              </a:rPr>
              <a:t>Various recognition opportunities during all events (3 Conferences)</a:t>
            </a:r>
          </a:p>
          <a:p>
            <a:r>
              <a:rPr lang="en-US" sz="1200" dirty="0">
                <a:latin typeface="+mj-lt"/>
              </a:rPr>
              <a:t>Logo on PA SHRM website</a:t>
            </a:r>
          </a:p>
          <a:p>
            <a:r>
              <a:rPr lang="en-US" sz="1200" dirty="0">
                <a:latin typeface="+mj-lt"/>
              </a:rPr>
              <a:t>Branding at Keynote sessions &amp; podium time at all events</a:t>
            </a:r>
          </a:p>
          <a:p>
            <a:r>
              <a:rPr lang="en-US" sz="1200" dirty="0">
                <a:latin typeface="+mj-lt"/>
              </a:rPr>
              <a:t>Opportunity to introduce the keynote speaker at all events</a:t>
            </a:r>
          </a:p>
          <a:p>
            <a:r>
              <a:rPr lang="en-US" sz="1200" dirty="0">
                <a:latin typeface="+mj-lt"/>
              </a:rPr>
              <a:t>Sponsor-hosted workshop/breakout</a:t>
            </a:r>
          </a:p>
          <a:p>
            <a:r>
              <a:rPr lang="en-US" sz="1200" dirty="0">
                <a:latin typeface="+mj-lt"/>
              </a:rPr>
              <a:t>Logo at  event tech reception area</a:t>
            </a:r>
          </a:p>
          <a:p>
            <a:r>
              <a:rPr lang="en-US" sz="1200" dirty="0">
                <a:latin typeface="+mj-lt"/>
              </a:rPr>
              <a:t>#1 Spot in Exhibit Hall</a:t>
            </a:r>
          </a:p>
          <a:p>
            <a:pPr lvl="0"/>
            <a:r>
              <a:rPr lang="en-US" sz="1200" dirty="0">
                <a:latin typeface="+mj-lt"/>
              </a:rPr>
              <a:t>Social Media Shout Outs</a:t>
            </a:r>
          </a:p>
          <a:p>
            <a:r>
              <a:rPr lang="en-US" sz="1200" dirty="0">
                <a:latin typeface="+mj-lt"/>
              </a:rPr>
              <a:t>Distribution of your promotional literature to conference attendees</a:t>
            </a:r>
          </a:p>
          <a:p>
            <a:r>
              <a:rPr lang="en-US" sz="1200" dirty="0">
                <a:latin typeface="+mj-lt"/>
              </a:rPr>
              <a:t>4 conference registrations for all events</a:t>
            </a:r>
          </a:p>
          <a:p>
            <a:r>
              <a:rPr lang="en-US" sz="1200" dirty="0">
                <a:latin typeface="+mj-lt"/>
              </a:rPr>
              <a:t>4 conference registrations to give to VIP’s at each event</a:t>
            </a:r>
          </a:p>
          <a:p>
            <a:r>
              <a:rPr lang="en-US" sz="1200" dirty="0">
                <a:latin typeface="+mj-lt"/>
              </a:rPr>
              <a:t>Receive an electronic attendee list (post event)</a:t>
            </a:r>
          </a:p>
          <a:p>
            <a:endParaRPr lang="en-US" sz="1200" dirty="0">
              <a:latin typeface="+mj-lt"/>
            </a:endParaRPr>
          </a:p>
          <a:p>
            <a:r>
              <a:rPr lang="en-US" sz="1200" b="1" i="1" u="sng" dirty="0">
                <a:latin typeface="+mj-lt"/>
              </a:rPr>
              <a:t>Limit of 1 available</a:t>
            </a:r>
          </a:p>
          <a:p>
            <a:endParaRPr lang="en-US" sz="1200" dirty="0">
              <a:latin typeface="+mj-lt"/>
            </a:endParaRPr>
          </a:p>
          <a:p>
            <a:r>
              <a:rPr lang="en-US" sz="1400" b="1" dirty="0" smtClean="0">
                <a:latin typeface="+mj-lt"/>
              </a:rPr>
              <a:t>2025 Premier- </a:t>
            </a:r>
            <a:r>
              <a:rPr lang="en-US" sz="1400" b="1" dirty="0">
                <a:latin typeface="+mj-lt"/>
              </a:rPr>
              <a:t>$5,000</a:t>
            </a:r>
          </a:p>
          <a:p>
            <a:endParaRPr lang="en-US" sz="1200" b="1" dirty="0">
              <a:latin typeface="+mj-lt"/>
            </a:endParaRPr>
          </a:p>
          <a:p>
            <a:r>
              <a:rPr lang="en-US" sz="1200" dirty="0">
                <a:latin typeface="+mj-lt"/>
              </a:rPr>
              <a:t>Supports food and break for each conference  (3 Conferences)</a:t>
            </a:r>
          </a:p>
          <a:p>
            <a:r>
              <a:rPr lang="en-US" sz="1200" dirty="0">
                <a:latin typeface="+mj-lt"/>
              </a:rPr>
              <a:t>Introduction of breakout speakers, and/or non keynote sponsor speakers</a:t>
            </a:r>
          </a:p>
          <a:p>
            <a:r>
              <a:rPr lang="en-US" sz="1200" dirty="0">
                <a:latin typeface="+mj-lt"/>
              </a:rPr>
              <a:t>Logo on PA SHRM websites</a:t>
            </a:r>
          </a:p>
          <a:p>
            <a:r>
              <a:rPr lang="en-US" sz="1200" dirty="0">
                <a:latin typeface="+mj-lt"/>
              </a:rPr>
              <a:t>Branding in event tech reception</a:t>
            </a:r>
          </a:p>
          <a:p>
            <a:r>
              <a:rPr lang="en-US" sz="1200" dirty="0">
                <a:latin typeface="+mj-lt"/>
              </a:rPr>
              <a:t>#2 and #3 Spot in Exhibit Hall</a:t>
            </a:r>
          </a:p>
          <a:p>
            <a:pPr lvl="0"/>
            <a:r>
              <a:rPr lang="en-US" sz="1200" dirty="0">
                <a:latin typeface="+mj-lt"/>
              </a:rPr>
              <a:t>Social Media Shout Outs</a:t>
            </a:r>
          </a:p>
          <a:p>
            <a:r>
              <a:rPr lang="en-US" sz="1200" dirty="0">
                <a:latin typeface="+mj-lt"/>
              </a:rPr>
              <a:t>2 conference registrations for all events</a:t>
            </a:r>
          </a:p>
          <a:p>
            <a:r>
              <a:rPr lang="en-US" sz="1200" dirty="0">
                <a:latin typeface="+mj-lt"/>
              </a:rPr>
              <a:t>2 complimentary conference registrations for VIPs at event of choice</a:t>
            </a:r>
          </a:p>
          <a:p>
            <a:r>
              <a:rPr lang="en-US" sz="1200" dirty="0">
                <a:latin typeface="+mj-lt"/>
              </a:rPr>
              <a:t>Receive an electronic attendee list (post event)</a:t>
            </a:r>
          </a:p>
          <a:p>
            <a:endParaRPr lang="en-US" sz="1200" dirty="0">
              <a:latin typeface="+mj-lt"/>
            </a:endParaRPr>
          </a:p>
          <a:p>
            <a:r>
              <a:rPr lang="en-US" sz="1200" b="1" i="1" u="sng" dirty="0">
                <a:latin typeface="+mj-lt"/>
              </a:rPr>
              <a:t>Limit of </a:t>
            </a:r>
            <a:r>
              <a:rPr lang="en-US" sz="1200" b="1" i="1" u="sng" dirty="0" smtClean="0">
                <a:latin typeface="+mj-lt"/>
              </a:rPr>
              <a:t>3 available</a:t>
            </a:r>
            <a:endParaRPr lang="en-US" sz="1200" b="1" i="1" u="sng" dirty="0">
              <a:latin typeface="+mj-lt"/>
            </a:endParaRPr>
          </a:p>
          <a:p>
            <a:endParaRPr lang="en-US" sz="1200" b="1" dirty="0">
              <a:solidFill>
                <a:schemeClr val="bg1"/>
              </a:solidFill>
              <a:latin typeface="+mj-lt"/>
            </a:endParaRPr>
          </a:p>
        </p:txBody>
      </p:sp>
      <p:sp>
        <p:nvSpPr>
          <p:cNvPr id="9" name="Rectangle 8">
            <a:extLst>
              <a:ext uri="{FF2B5EF4-FFF2-40B4-BE49-F238E27FC236}">
                <a16:creationId xmlns:a16="http://schemas.microsoft.com/office/drawing/2014/main" xmlns="" id="{7E7DACB5-B9FA-4E47-AAD3-EE107584BB44}"/>
              </a:ext>
            </a:extLst>
          </p:cNvPr>
          <p:cNvSpPr/>
          <p:nvPr/>
        </p:nvSpPr>
        <p:spPr>
          <a:xfrm>
            <a:off x="1527518" y="3290025"/>
            <a:ext cx="4397689" cy="2308324"/>
          </a:xfrm>
          <a:prstGeom prst="rect">
            <a:avLst/>
          </a:prstGeom>
        </p:spPr>
        <p:txBody>
          <a:bodyPr wrap="square">
            <a:spAutoFit/>
          </a:bodyPr>
          <a:lstStyle/>
          <a:p>
            <a:r>
              <a:rPr lang="en-US" sz="1200" dirty="0">
                <a:latin typeface="+mj-lt"/>
              </a:rPr>
              <a:t>This is your opportunity to partner with PA SHRM to support 3 world class educational events that contribute to moving the HR profession forward for 2024. Through your support, your organization can receive recognition, and access to robust opportunities to network and speak with our guests.  </a:t>
            </a:r>
          </a:p>
          <a:p>
            <a:endParaRPr lang="en-US" sz="1200" dirty="0">
              <a:latin typeface="+mj-lt"/>
            </a:endParaRPr>
          </a:p>
          <a:p>
            <a:r>
              <a:rPr lang="en-US" sz="1200" dirty="0">
                <a:latin typeface="+mj-lt"/>
              </a:rPr>
              <a:t>Legislative &amp; Legal Conference, Friday,  April 28</a:t>
            </a:r>
            <a:r>
              <a:rPr lang="en-US" sz="1200" baseline="30000" dirty="0">
                <a:latin typeface="+mj-lt"/>
              </a:rPr>
              <a:t>th</a:t>
            </a:r>
            <a:r>
              <a:rPr lang="en-US" sz="1200" dirty="0">
                <a:latin typeface="+mj-lt"/>
              </a:rPr>
              <a:t> </a:t>
            </a:r>
          </a:p>
          <a:p>
            <a:endParaRPr lang="en-US" sz="1200" dirty="0">
              <a:latin typeface="+mj-lt"/>
            </a:endParaRPr>
          </a:p>
          <a:p>
            <a:r>
              <a:rPr lang="en-US" sz="1200" dirty="0">
                <a:latin typeface="+mj-lt"/>
              </a:rPr>
              <a:t>Leadership Conference, Friday, July 21</a:t>
            </a:r>
            <a:r>
              <a:rPr lang="en-US" sz="1200" baseline="30000" dirty="0">
                <a:latin typeface="+mj-lt"/>
              </a:rPr>
              <a:t>st</a:t>
            </a:r>
            <a:r>
              <a:rPr lang="en-US" sz="1200" dirty="0">
                <a:latin typeface="+mj-lt"/>
              </a:rPr>
              <a:t> </a:t>
            </a:r>
          </a:p>
          <a:p>
            <a:endParaRPr lang="en-US" sz="1200" dirty="0">
              <a:latin typeface="+mj-lt"/>
            </a:endParaRPr>
          </a:p>
          <a:p>
            <a:r>
              <a:rPr lang="en-US" sz="1200" dirty="0">
                <a:latin typeface="+mj-lt"/>
              </a:rPr>
              <a:t>Annual PA State Conference, Thursday, September 14</a:t>
            </a:r>
            <a:r>
              <a:rPr lang="en-US" sz="1200" baseline="30000" dirty="0">
                <a:latin typeface="+mj-lt"/>
              </a:rPr>
              <a:t>th</a:t>
            </a:r>
            <a:r>
              <a:rPr lang="en-US" sz="1200" dirty="0">
                <a:latin typeface="+mj-lt"/>
              </a:rPr>
              <a:t> and Friday, September 15</a:t>
            </a:r>
            <a:r>
              <a:rPr lang="en-US" sz="1200" baseline="30000" dirty="0">
                <a:latin typeface="+mj-lt"/>
              </a:rPr>
              <a:t>th</a:t>
            </a:r>
            <a:r>
              <a:rPr lang="en-US" sz="1200" dirty="0">
                <a:latin typeface="+mj-lt"/>
              </a:rPr>
              <a:t>.</a:t>
            </a:r>
          </a:p>
        </p:txBody>
      </p:sp>
      <p:sp>
        <p:nvSpPr>
          <p:cNvPr id="11" name="Text Placeholder 8">
            <a:extLst>
              <a:ext uri="{FF2B5EF4-FFF2-40B4-BE49-F238E27FC236}">
                <a16:creationId xmlns:a16="http://schemas.microsoft.com/office/drawing/2014/main" xmlns="" id="{A4E09D2A-54F7-1614-7EBF-06EEF073A5A9}"/>
              </a:ext>
            </a:extLst>
          </p:cNvPr>
          <p:cNvSpPr txBox="1">
            <a:spLocks/>
          </p:cNvSpPr>
          <p:nvPr/>
        </p:nvSpPr>
        <p:spPr>
          <a:xfrm>
            <a:off x="11097039" y="390642"/>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2025</a:t>
            </a:r>
            <a:endParaRPr lang="en-US" dirty="0"/>
          </a:p>
        </p:txBody>
      </p:sp>
    </p:spTree>
    <p:extLst>
      <p:ext uri="{BB962C8B-B14F-4D97-AF65-F5344CB8AC3E}">
        <p14:creationId xmlns:p14="http://schemas.microsoft.com/office/powerpoint/2010/main" val="2864124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BD68F-2BE4-4503-B2AB-406CE10F1CFE}"/>
              </a:ext>
            </a:extLst>
          </p:cNvPr>
          <p:cNvSpPr>
            <a:spLocks noGrp="1"/>
          </p:cNvSpPr>
          <p:nvPr>
            <p:ph type="title"/>
          </p:nvPr>
        </p:nvSpPr>
        <p:spPr>
          <a:xfrm>
            <a:off x="928800" y="254629"/>
            <a:ext cx="10515600" cy="1325563"/>
          </a:xfrm>
        </p:spPr>
        <p:txBody>
          <a:bodyPr/>
          <a:lstStyle/>
          <a:p>
            <a:r>
              <a:rPr lang="en-US" dirty="0" smtClean="0"/>
              <a:t>2025  </a:t>
            </a:r>
            <a:r>
              <a:rPr lang="en-US" dirty="0"/>
              <a:t>Conference Continued</a:t>
            </a:r>
          </a:p>
        </p:txBody>
      </p:sp>
      <p:sp>
        <p:nvSpPr>
          <p:cNvPr id="7" name="Text Placeholder 6">
            <a:extLst>
              <a:ext uri="{FF2B5EF4-FFF2-40B4-BE49-F238E27FC236}">
                <a16:creationId xmlns:a16="http://schemas.microsoft.com/office/drawing/2014/main" xmlns="" id="{BED5D335-9DF1-4BD5-8A92-97E3505B7B06}"/>
              </a:ext>
            </a:extLst>
          </p:cNvPr>
          <p:cNvSpPr>
            <a:spLocks noGrp="1"/>
          </p:cNvSpPr>
          <p:nvPr>
            <p:ph type="body" idx="1"/>
          </p:nvPr>
        </p:nvSpPr>
        <p:spPr>
          <a:xfrm>
            <a:off x="11074285" y="0"/>
            <a:ext cx="5157787" cy="823912"/>
          </a:xfrm>
        </p:spPr>
        <p:txBody>
          <a:bodyPr/>
          <a:lstStyle/>
          <a:p>
            <a:r>
              <a:rPr lang="en-US" dirty="0" smtClean="0"/>
              <a:t>2025</a:t>
            </a:r>
            <a:endParaRPr lang="en-US" dirty="0"/>
          </a:p>
        </p:txBody>
      </p:sp>
      <p:sp>
        <p:nvSpPr>
          <p:cNvPr id="5" name="Footer Placeholder 4">
            <a:extLst>
              <a:ext uri="{FF2B5EF4-FFF2-40B4-BE49-F238E27FC236}">
                <a16:creationId xmlns:a16="http://schemas.microsoft.com/office/drawing/2014/main" xmlns="" id="{C4745B23-8CF6-4822-B9FA-933C2E100268}"/>
              </a:ext>
            </a:extLst>
          </p:cNvPr>
          <p:cNvSpPr>
            <a:spLocks noGrp="1"/>
          </p:cNvSpPr>
          <p:nvPr>
            <p:ph type="ftr" sz="quarter" idx="11"/>
          </p:nvPr>
        </p:nvSpPr>
        <p:spPr>
          <a:xfrm>
            <a:off x="4038600" y="6225327"/>
            <a:ext cx="4114800" cy="365125"/>
          </a:xfrm>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xmlns="" id="{F5868114-49BD-4DB3-938E-1D522DCF0E09}"/>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10" name="Rectangle 9">
            <a:extLst>
              <a:ext uri="{FF2B5EF4-FFF2-40B4-BE49-F238E27FC236}">
                <a16:creationId xmlns:a16="http://schemas.microsoft.com/office/drawing/2014/main" xmlns="" id="{B2D4C88B-0E42-4016-8460-8D4DFBBC3CDC}"/>
              </a:ext>
            </a:extLst>
          </p:cNvPr>
          <p:cNvSpPr/>
          <p:nvPr/>
        </p:nvSpPr>
        <p:spPr>
          <a:xfrm>
            <a:off x="1884373" y="1943137"/>
            <a:ext cx="4377628" cy="2431435"/>
          </a:xfrm>
          <a:prstGeom prst="rect">
            <a:avLst/>
          </a:prstGeom>
        </p:spPr>
        <p:txBody>
          <a:bodyPr wrap="square">
            <a:spAutoFit/>
          </a:bodyPr>
          <a:lstStyle/>
          <a:p>
            <a:r>
              <a:rPr lang="en-US" sz="1400" b="1" dirty="0">
                <a:latin typeface="+mj-lt"/>
              </a:rPr>
              <a:t>All  Conference Exhibitor- $3,000 </a:t>
            </a:r>
          </a:p>
          <a:p>
            <a:r>
              <a:rPr lang="en-US" sz="1400" dirty="0">
                <a:latin typeface="+mj-lt"/>
              </a:rPr>
              <a:t>     </a:t>
            </a:r>
          </a:p>
          <a:p>
            <a:r>
              <a:rPr lang="en-US" sz="1400" dirty="0">
                <a:latin typeface="+mj-lt"/>
              </a:rPr>
              <a:t>All State Conference Session Spotlight  (3 Conferences)</a:t>
            </a:r>
          </a:p>
          <a:p>
            <a:r>
              <a:rPr lang="en-US" sz="1400" dirty="0">
                <a:latin typeface="+mj-lt"/>
              </a:rPr>
              <a:t>Prominent brand exposure</a:t>
            </a:r>
          </a:p>
          <a:p>
            <a:r>
              <a:rPr lang="en-US" sz="1400" dirty="0">
                <a:latin typeface="+mj-lt"/>
              </a:rPr>
              <a:t>Exhibit booth</a:t>
            </a:r>
          </a:p>
          <a:p>
            <a:pPr lvl="0"/>
            <a:r>
              <a:rPr lang="en-US" sz="1400" dirty="0">
                <a:latin typeface="+mj-lt"/>
              </a:rPr>
              <a:t>Social Media Shout Outs</a:t>
            </a:r>
          </a:p>
          <a:p>
            <a:pPr lvl="0"/>
            <a:r>
              <a:rPr lang="en-US" sz="1400" dirty="0">
                <a:latin typeface="+mj-lt"/>
              </a:rPr>
              <a:t>2 complimentary attendee registrations at each event</a:t>
            </a:r>
          </a:p>
          <a:p>
            <a:pPr lvl="0"/>
            <a:r>
              <a:rPr lang="en-US" sz="1400" dirty="0">
                <a:latin typeface="+mj-lt"/>
              </a:rPr>
              <a:t>1 complimentary registration for a VIP at each event</a:t>
            </a:r>
          </a:p>
          <a:p>
            <a:pPr marL="171450" lvl="0" indent="-171450">
              <a:buFontTx/>
              <a:buChar char="-"/>
            </a:pPr>
            <a:endParaRPr lang="en-US" sz="1400" b="1" i="1" u="sng" dirty="0">
              <a:latin typeface="+mj-lt"/>
            </a:endParaRPr>
          </a:p>
          <a:p>
            <a:pPr lvl="0"/>
            <a:r>
              <a:rPr lang="en-US" sz="1400" b="1" i="1" u="sng" dirty="0">
                <a:latin typeface="+mj-lt"/>
              </a:rPr>
              <a:t>10 Available Total</a:t>
            </a:r>
          </a:p>
          <a:p>
            <a:endParaRPr lang="en-US" sz="1200" b="1" dirty="0">
              <a:latin typeface="+mj-lt"/>
            </a:endParaRPr>
          </a:p>
        </p:txBody>
      </p:sp>
      <p:sp>
        <p:nvSpPr>
          <p:cNvPr id="12" name="Rectangle 11">
            <a:extLst>
              <a:ext uri="{FF2B5EF4-FFF2-40B4-BE49-F238E27FC236}">
                <a16:creationId xmlns:a16="http://schemas.microsoft.com/office/drawing/2014/main" xmlns="" id="{531CAAF7-202B-41E4-811E-E6E837C19C7D}"/>
              </a:ext>
            </a:extLst>
          </p:cNvPr>
          <p:cNvSpPr/>
          <p:nvPr/>
        </p:nvSpPr>
        <p:spPr>
          <a:xfrm>
            <a:off x="7391952" y="1943137"/>
            <a:ext cx="4377628" cy="1785104"/>
          </a:xfrm>
          <a:prstGeom prst="rect">
            <a:avLst/>
          </a:prstGeom>
        </p:spPr>
        <p:txBody>
          <a:bodyPr wrap="square">
            <a:spAutoFit/>
          </a:bodyPr>
          <a:lstStyle/>
          <a:p>
            <a:r>
              <a:rPr lang="en-US" sz="1400" b="1" dirty="0">
                <a:latin typeface="+mj-lt"/>
              </a:rPr>
              <a:t>Exhibitor Booth- $1,250 </a:t>
            </a:r>
          </a:p>
          <a:p>
            <a:endParaRPr lang="en-US" sz="1400" dirty="0">
              <a:latin typeface="+mj-lt"/>
            </a:endParaRPr>
          </a:p>
          <a:p>
            <a:pPr lvl="0"/>
            <a:r>
              <a:rPr lang="en-US" sz="1400" dirty="0">
                <a:latin typeface="+mj-lt"/>
              </a:rPr>
              <a:t>Secures an exhibitor table at 1 PA SHRM Conference (L&amp;L, Leadership or Annual)</a:t>
            </a:r>
          </a:p>
          <a:p>
            <a:pPr lvl="0"/>
            <a:r>
              <a:rPr lang="en-US" sz="1400" dirty="0">
                <a:latin typeface="+mj-lt"/>
              </a:rPr>
              <a:t>2 complimentary attendee registrations at event</a:t>
            </a:r>
          </a:p>
          <a:p>
            <a:pPr marL="171450" lvl="0" indent="-171450">
              <a:buFontTx/>
              <a:buChar char="-"/>
            </a:pPr>
            <a:endParaRPr lang="en-US" sz="1400" dirty="0">
              <a:latin typeface="+mj-lt"/>
            </a:endParaRPr>
          </a:p>
          <a:p>
            <a:pPr lvl="0"/>
            <a:r>
              <a:rPr lang="en-US" sz="1400" b="1" i="1" u="sng" dirty="0" smtClean="0">
                <a:latin typeface="+mj-lt"/>
              </a:rPr>
              <a:t>20 Available </a:t>
            </a:r>
            <a:r>
              <a:rPr lang="en-US" sz="1400" b="1" i="1" u="sng" dirty="0">
                <a:latin typeface="+mj-lt"/>
              </a:rPr>
              <a:t>Per Conference</a:t>
            </a:r>
          </a:p>
          <a:p>
            <a:pPr fontAlgn="base"/>
            <a:endParaRPr lang="en-US" sz="1200" dirty="0">
              <a:latin typeface="+mj-lt"/>
            </a:endParaRPr>
          </a:p>
        </p:txBody>
      </p:sp>
      <p:sp>
        <p:nvSpPr>
          <p:cNvPr id="3" name="Rectangle 2">
            <a:extLst>
              <a:ext uri="{FF2B5EF4-FFF2-40B4-BE49-F238E27FC236}">
                <a16:creationId xmlns:a16="http://schemas.microsoft.com/office/drawing/2014/main" xmlns="" id="{51FE96FB-727B-47F5-B0B5-7B157308FADD}"/>
              </a:ext>
            </a:extLst>
          </p:cNvPr>
          <p:cNvSpPr/>
          <p:nvPr/>
        </p:nvSpPr>
        <p:spPr>
          <a:xfrm>
            <a:off x="4012757" y="5511179"/>
            <a:ext cx="3379195" cy="369332"/>
          </a:xfrm>
          <a:prstGeom prst="rect">
            <a:avLst/>
          </a:prstGeom>
        </p:spPr>
        <p:txBody>
          <a:bodyPr wrap="none">
            <a:spAutoFit/>
          </a:bodyPr>
          <a:lstStyle/>
          <a:p>
            <a:r>
              <a:rPr lang="en-US" b="1" dirty="0">
                <a:latin typeface="+mj-lt"/>
              </a:rPr>
              <a:t>Available for a limited time only! </a:t>
            </a:r>
          </a:p>
        </p:txBody>
      </p:sp>
    </p:spTree>
    <p:extLst>
      <p:ext uri="{BB962C8B-B14F-4D97-AF65-F5344CB8AC3E}">
        <p14:creationId xmlns:p14="http://schemas.microsoft.com/office/powerpoint/2010/main" val="544136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BD68F-2BE4-4503-B2AB-406CE10F1CFE}"/>
              </a:ext>
            </a:extLst>
          </p:cNvPr>
          <p:cNvSpPr>
            <a:spLocks noGrp="1"/>
          </p:cNvSpPr>
          <p:nvPr>
            <p:ph type="title"/>
          </p:nvPr>
        </p:nvSpPr>
        <p:spPr>
          <a:xfrm>
            <a:off x="928800" y="254629"/>
            <a:ext cx="10515600" cy="1325563"/>
          </a:xfrm>
        </p:spPr>
        <p:txBody>
          <a:bodyPr/>
          <a:lstStyle/>
          <a:p>
            <a:r>
              <a:rPr lang="en-US" dirty="0" smtClean="0"/>
              <a:t>2025  </a:t>
            </a:r>
            <a:r>
              <a:rPr lang="en-US" dirty="0"/>
              <a:t>Conference Continued</a:t>
            </a:r>
          </a:p>
        </p:txBody>
      </p:sp>
      <p:sp>
        <p:nvSpPr>
          <p:cNvPr id="7" name="Text Placeholder 6">
            <a:extLst>
              <a:ext uri="{FF2B5EF4-FFF2-40B4-BE49-F238E27FC236}">
                <a16:creationId xmlns:a16="http://schemas.microsoft.com/office/drawing/2014/main" xmlns="" id="{BED5D335-9DF1-4BD5-8A92-97E3505B7B06}"/>
              </a:ext>
            </a:extLst>
          </p:cNvPr>
          <p:cNvSpPr>
            <a:spLocks noGrp="1"/>
          </p:cNvSpPr>
          <p:nvPr>
            <p:ph type="body" idx="1"/>
          </p:nvPr>
        </p:nvSpPr>
        <p:spPr>
          <a:xfrm>
            <a:off x="11016229" y="0"/>
            <a:ext cx="5157787" cy="823912"/>
          </a:xfrm>
        </p:spPr>
        <p:txBody>
          <a:bodyPr/>
          <a:lstStyle/>
          <a:p>
            <a:r>
              <a:rPr lang="en-US" dirty="0" smtClean="0"/>
              <a:t>2025</a:t>
            </a:r>
            <a:endParaRPr lang="en-US" dirty="0"/>
          </a:p>
        </p:txBody>
      </p:sp>
      <p:sp>
        <p:nvSpPr>
          <p:cNvPr id="5" name="Footer Placeholder 4">
            <a:extLst>
              <a:ext uri="{FF2B5EF4-FFF2-40B4-BE49-F238E27FC236}">
                <a16:creationId xmlns:a16="http://schemas.microsoft.com/office/drawing/2014/main" xmlns="" id="{C4745B23-8CF6-4822-B9FA-933C2E100268}"/>
              </a:ext>
            </a:extLst>
          </p:cNvPr>
          <p:cNvSpPr>
            <a:spLocks noGrp="1"/>
          </p:cNvSpPr>
          <p:nvPr>
            <p:ph type="ftr" sz="quarter" idx="11"/>
          </p:nvPr>
        </p:nvSpPr>
        <p:spPr>
          <a:xfrm>
            <a:off x="4029187" y="6251237"/>
            <a:ext cx="4114800" cy="365125"/>
          </a:xfrm>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xmlns="" id="{F5868114-49BD-4DB3-938E-1D522DCF0E09}"/>
              </a:ext>
            </a:extLst>
          </p:cNvPr>
          <p:cNvSpPr>
            <a:spLocks noGrp="1"/>
          </p:cNvSpPr>
          <p:nvPr>
            <p:ph type="sldNum" sz="quarter" idx="12"/>
          </p:nvPr>
        </p:nvSpPr>
        <p:spPr/>
        <p:txBody>
          <a:bodyPr/>
          <a:lstStyle/>
          <a:p>
            <a:fld id="{95CBEC59-7FF9-4688-98DF-89832A0C9025}" type="slidenum">
              <a:rPr lang="en-US" smtClean="0"/>
              <a:t>8</a:t>
            </a:fld>
            <a:endParaRPr lang="en-US" dirty="0"/>
          </a:p>
        </p:txBody>
      </p:sp>
      <p:sp>
        <p:nvSpPr>
          <p:cNvPr id="12" name="Rectangle 11">
            <a:extLst>
              <a:ext uri="{FF2B5EF4-FFF2-40B4-BE49-F238E27FC236}">
                <a16:creationId xmlns:a16="http://schemas.microsoft.com/office/drawing/2014/main" xmlns="" id="{531CAAF7-202B-41E4-811E-E6E837C19C7D}"/>
              </a:ext>
            </a:extLst>
          </p:cNvPr>
          <p:cNvSpPr/>
          <p:nvPr/>
        </p:nvSpPr>
        <p:spPr>
          <a:xfrm>
            <a:off x="7596764" y="1374979"/>
            <a:ext cx="4377628" cy="2431435"/>
          </a:xfrm>
          <a:prstGeom prst="rect">
            <a:avLst/>
          </a:prstGeom>
        </p:spPr>
        <p:txBody>
          <a:bodyPr wrap="square">
            <a:spAutoFit/>
          </a:bodyPr>
          <a:lstStyle/>
          <a:p>
            <a:r>
              <a:rPr lang="en-US" sz="1400" b="1" dirty="0">
                <a:latin typeface="+mj-lt"/>
              </a:rPr>
              <a:t>Lunch Sponsor- $2000</a:t>
            </a:r>
          </a:p>
          <a:p>
            <a:endParaRPr lang="en-US" sz="1400" dirty="0">
              <a:latin typeface="+mj-lt"/>
            </a:endParaRPr>
          </a:p>
          <a:p>
            <a:r>
              <a:rPr lang="en-US" sz="1400" dirty="0">
                <a:latin typeface="+mj-lt"/>
              </a:rPr>
              <a:t>Signage at the Lunch Area</a:t>
            </a:r>
          </a:p>
          <a:p>
            <a:r>
              <a:rPr lang="en-US" sz="1400" dirty="0">
                <a:latin typeface="+mj-lt"/>
              </a:rPr>
              <a:t>Podium Time</a:t>
            </a:r>
          </a:p>
          <a:p>
            <a:pPr lvl="0"/>
            <a:r>
              <a:rPr lang="en-US" sz="1400" dirty="0">
                <a:latin typeface="+mj-lt"/>
              </a:rPr>
              <a:t>Secures an exhibitor table at 1 PA SHRM Conference (L&amp;L, Leadership or Annual)</a:t>
            </a:r>
          </a:p>
          <a:p>
            <a:pPr lvl="0"/>
            <a:r>
              <a:rPr lang="en-US" sz="1400" dirty="0">
                <a:latin typeface="+mj-lt"/>
              </a:rPr>
              <a:t>Social Media Shout Outs</a:t>
            </a:r>
          </a:p>
          <a:p>
            <a:pPr lvl="0"/>
            <a:r>
              <a:rPr lang="en-US" sz="1400" dirty="0">
                <a:latin typeface="+mj-lt"/>
              </a:rPr>
              <a:t>2 complimentary attendee registrations at event</a:t>
            </a:r>
          </a:p>
          <a:p>
            <a:pPr marL="171450" lvl="0" indent="-171450">
              <a:buFontTx/>
              <a:buChar char="-"/>
            </a:pPr>
            <a:endParaRPr lang="en-US" sz="1400" dirty="0">
              <a:latin typeface="+mj-lt"/>
            </a:endParaRPr>
          </a:p>
          <a:p>
            <a:pPr lvl="0"/>
            <a:r>
              <a:rPr lang="en-US" sz="1400" b="1" i="1" u="sng" dirty="0">
                <a:latin typeface="+mj-lt"/>
              </a:rPr>
              <a:t>3</a:t>
            </a:r>
            <a:r>
              <a:rPr lang="en-US" sz="1400" b="1" i="1" u="sng" dirty="0" smtClean="0">
                <a:latin typeface="+mj-lt"/>
              </a:rPr>
              <a:t> </a:t>
            </a:r>
            <a:r>
              <a:rPr lang="en-US" sz="1400" b="1" i="1" u="sng" dirty="0">
                <a:latin typeface="+mj-lt"/>
              </a:rPr>
              <a:t>Available Per Conference</a:t>
            </a:r>
          </a:p>
          <a:p>
            <a:pPr fontAlgn="base"/>
            <a:endParaRPr lang="en-US" sz="1200" dirty="0">
              <a:latin typeface="+mj-lt"/>
            </a:endParaRPr>
          </a:p>
        </p:txBody>
      </p:sp>
      <p:sp>
        <p:nvSpPr>
          <p:cNvPr id="3" name="Rectangle 2">
            <a:extLst>
              <a:ext uri="{FF2B5EF4-FFF2-40B4-BE49-F238E27FC236}">
                <a16:creationId xmlns:a16="http://schemas.microsoft.com/office/drawing/2014/main" xmlns="" id="{51FE96FB-727B-47F5-B0B5-7B157308FADD}"/>
              </a:ext>
            </a:extLst>
          </p:cNvPr>
          <p:cNvSpPr/>
          <p:nvPr/>
        </p:nvSpPr>
        <p:spPr>
          <a:xfrm>
            <a:off x="7476887" y="6141918"/>
            <a:ext cx="3379195" cy="369332"/>
          </a:xfrm>
          <a:prstGeom prst="rect">
            <a:avLst/>
          </a:prstGeom>
        </p:spPr>
        <p:txBody>
          <a:bodyPr wrap="none">
            <a:spAutoFit/>
          </a:bodyPr>
          <a:lstStyle/>
          <a:p>
            <a:r>
              <a:rPr lang="en-US" b="1" dirty="0">
                <a:latin typeface="+mj-lt"/>
              </a:rPr>
              <a:t>Available for a limited time only! </a:t>
            </a:r>
          </a:p>
        </p:txBody>
      </p:sp>
      <p:sp>
        <p:nvSpPr>
          <p:cNvPr id="4" name="Rectangle 3">
            <a:extLst>
              <a:ext uri="{FF2B5EF4-FFF2-40B4-BE49-F238E27FC236}">
                <a16:creationId xmlns:a16="http://schemas.microsoft.com/office/drawing/2014/main" xmlns="" id="{F6AC918A-8BDB-44D3-CD34-1A81141BB595}"/>
              </a:ext>
            </a:extLst>
          </p:cNvPr>
          <p:cNvSpPr/>
          <p:nvPr/>
        </p:nvSpPr>
        <p:spPr>
          <a:xfrm>
            <a:off x="1930385" y="1374979"/>
            <a:ext cx="4377628" cy="2431435"/>
          </a:xfrm>
          <a:prstGeom prst="rect">
            <a:avLst/>
          </a:prstGeom>
        </p:spPr>
        <p:txBody>
          <a:bodyPr wrap="square">
            <a:spAutoFit/>
          </a:bodyPr>
          <a:lstStyle/>
          <a:p>
            <a:r>
              <a:rPr lang="en-US" sz="1400" b="1" dirty="0">
                <a:latin typeface="+mj-lt"/>
              </a:rPr>
              <a:t>Breakfast Sponsor- $2000</a:t>
            </a:r>
          </a:p>
          <a:p>
            <a:r>
              <a:rPr lang="en-US" sz="1400" dirty="0">
                <a:latin typeface="+mj-lt"/>
              </a:rPr>
              <a:t/>
            </a:r>
            <a:br>
              <a:rPr lang="en-US" sz="1400" dirty="0">
                <a:latin typeface="+mj-lt"/>
              </a:rPr>
            </a:br>
            <a:r>
              <a:rPr lang="en-US" sz="1400" dirty="0">
                <a:latin typeface="+mj-lt"/>
              </a:rPr>
              <a:t>Signage at the Breakfast Area</a:t>
            </a:r>
          </a:p>
          <a:p>
            <a:r>
              <a:rPr lang="en-US" sz="1400" dirty="0">
                <a:latin typeface="+mj-lt"/>
              </a:rPr>
              <a:t>Podium Time</a:t>
            </a:r>
          </a:p>
          <a:p>
            <a:pPr lvl="0"/>
            <a:r>
              <a:rPr lang="en-US" sz="1400" dirty="0">
                <a:latin typeface="+mj-lt"/>
              </a:rPr>
              <a:t>Secures an exhibitor table at 1 PA SHRM Conference (L&amp;L, Leadership or Annual)</a:t>
            </a:r>
          </a:p>
          <a:p>
            <a:pPr lvl="0"/>
            <a:r>
              <a:rPr lang="en-US" sz="1400" dirty="0">
                <a:latin typeface="+mj-lt"/>
              </a:rPr>
              <a:t>Social Media Shout Outs</a:t>
            </a:r>
          </a:p>
          <a:p>
            <a:pPr lvl="0"/>
            <a:r>
              <a:rPr lang="en-US" sz="1400" dirty="0">
                <a:latin typeface="+mj-lt"/>
              </a:rPr>
              <a:t>2 complimentary attendee registrations at event</a:t>
            </a:r>
          </a:p>
          <a:p>
            <a:pPr marL="171450" lvl="0" indent="-171450">
              <a:buFontTx/>
              <a:buChar char="-"/>
            </a:pPr>
            <a:endParaRPr lang="en-US" sz="1400" dirty="0">
              <a:latin typeface="+mj-lt"/>
            </a:endParaRPr>
          </a:p>
          <a:p>
            <a:pPr lvl="0"/>
            <a:r>
              <a:rPr lang="en-US" sz="1400" b="1" i="1" u="sng" dirty="0" smtClean="0">
                <a:latin typeface="+mj-lt"/>
              </a:rPr>
              <a:t>3 Available </a:t>
            </a:r>
            <a:r>
              <a:rPr lang="en-US" sz="1400" b="1" i="1" u="sng" dirty="0">
                <a:latin typeface="+mj-lt"/>
              </a:rPr>
              <a:t>Per Conference</a:t>
            </a:r>
          </a:p>
          <a:p>
            <a:pPr fontAlgn="base"/>
            <a:endParaRPr lang="en-US" sz="1200" dirty="0">
              <a:latin typeface="+mj-lt"/>
            </a:endParaRPr>
          </a:p>
        </p:txBody>
      </p:sp>
      <p:sp>
        <p:nvSpPr>
          <p:cNvPr id="8" name="Rectangle 7">
            <a:extLst>
              <a:ext uri="{FF2B5EF4-FFF2-40B4-BE49-F238E27FC236}">
                <a16:creationId xmlns:a16="http://schemas.microsoft.com/office/drawing/2014/main" xmlns="" id="{88164A50-1F1F-62E7-718E-B993798E3051}"/>
              </a:ext>
            </a:extLst>
          </p:cNvPr>
          <p:cNvSpPr/>
          <p:nvPr/>
        </p:nvSpPr>
        <p:spPr>
          <a:xfrm>
            <a:off x="4337582" y="3806414"/>
            <a:ext cx="5412809" cy="2646878"/>
          </a:xfrm>
          <a:prstGeom prst="rect">
            <a:avLst/>
          </a:prstGeom>
        </p:spPr>
        <p:txBody>
          <a:bodyPr wrap="square">
            <a:spAutoFit/>
          </a:bodyPr>
          <a:lstStyle/>
          <a:p>
            <a:r>
              <a:rPr lang="en-US" sz="1400" b="1" dirty="0">
                <a:latin typeface="+mj-lt"/>
              </a:rPr>
              <a:t>Networking/Happy Hour - $3000</a:t>
            </a:r>
          </a:p>
          <a:p>
            <a:endParaRPr lang="en-US" sz="1400" dirty="0">
              <a:latin typeface="+mj-lt"/>
            </a:endParaRPr>
          </a:p>
          <a:p>
            <a:r>
              <a:rPr lang="en-US" sz="1400" dirty="0">
                <a:latin typeface="+mj-lt"/>
              </a:rPr>
              <a:t>PASHRM Sanctioned Happy Hour – Networking Event</a:t>
            </a:r>
          </a:p>
          <a:p>
            <a:r>
              <a:rPr lang="en-US" sz="1400" dirty="0">
                <a:latin typeface="+mj-lt"/>
              </a:rPr>
              <a:t>We help get attendees there! </a:t>
            </a:r>
          </a:p>
          <a:p>
            <a:pPr lvl="0"/>
            <a:r>
              <a:rPr lang="en-US" sz="1400" dirty="0">
                <a:latin typeface="+mj-lt"/>
              </a:rPr>
              <a:t>Secures an exhibitor table at 1 PA SHRM Conference (L&amp;L, Leadership or Annual)</a:t>
            </a:r>
          </a:p>
          <a:p>
            <a:pPr lvl="0"/>
            <a:r>
              <a:rPr lang="en-US" sz="1400" dirty="0">
                <a:latin typeface="+mj-lt"/>
              </a:rPr>
              <a:t>Additional Signage at the Conference! </a:t>
            </a:r>
          </a:p>
          <a:p>
            <a:pPr lvl="0"/>
            <a:r>
              <a:rPr lang="en-US" sz="1400" dirty="0">
                <a:latin typeface="+mj-lt"/>
              </a:rPr>
              <a:t>Social Media Shout Outs</a:t>
            </a:r>
          </a:p>
          <a:p>
            <a:pPr lvl="0"/>
            <a:r>
              <a:rPr lang="en-US" sz="1400" dirty="0">
                <a:latin typeface="+mj-lt"/>
              </a:rPr>
              <a:t>2 complimentary attendee registrations at event</a:t>
            </a:r>
          </a:p>
          <a:p>
            <a:pPr marL="171450" lvl="0" indent="-171450">
              <a:buFontTx/>
              <a:buChar char="-"/>
            </a:pPr>
            <a:endParaRPr lang="en-US" sz="1400" dirty="0">
              <a:latin typeface="+mj-lt"/>
            </a:endParaRPr>
          </a:p>
          <a:p>
            <a:pPr lvl="0"/>
            <a:r>
              <a:rPr lang="en-US" sz="1400" b="1" i="1" u="sng" dirty="0" smtClean="0">
                <a:latin typeface="+mj-lt"/>
              </a:rPr>
              <a:t>3 Available </a:t>
            </a:r>
            <a:r>
              <a:rPr lang="en-US" sz="1400" b="1" i="1" u="sng" dirty="0">
                <a:latin typeface="+mj-lt"/>
              </a:rPr>
              <a:t>Per Conference</a:t>
            </a:r>
          </a:p>
          <a:p>
            <a:pPr fontAlgn="base"/>
            <a:endParaRPr lang="en-US" sz="1200" dirty="0">
              <a:latin typeface="+mj-lt"/>
            </a:endParaRPr>
          </a:p>
        </p:txBody>
      </p:sp>
    </p:spTree>
    <p:extLst>
      <p:ext uri="{BB962C8B-B14F-4D97-AF65-F5344CB8AC3E}">
        <p14:creationId xmlns:p14="http://schemas.microsoft.com/office/powerpoint/2010/main" val="2759235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BD68F-2BE4-4503-B2AB-406CE10F1CFE}"/>
              </a:ext>
            </a:extLst>
          </p:cNvPr>
          <p:cNvSpPr>
            <a:spLocks noGrp="1"/>
          </p:cNvSpPr>
          <p:nvPr>
            <p:ph type="title"/>
          </p:nvPr>
        </p:nvSpPr>
        <p:spPr>
          <a:xfrm>
            <a:off x="928800" y="254629"/>
            <a:ext cx="10515600" cy="1325563"/>
          </a:xfrm>
        </p:spPr>
        <p:txBody>
          <a:bodyPr/>
          <a:lstStyle/>
          <a:p>
            <a:r>
              <a:rPr lang="en-US" dirty="0" smtClean="0"/>
              <a:t>2025  </a:t>
            </a:r>
            <a:r>
              <a:rPr lang="en-US" dirty="0"/>
              <a:t>Conference Continued</a:t>
            </a:r>
          </a:p>
        </p:txBody>
      </p:sp>
      <p:sp>
        <p:nvSpPr>
          <p:cNvPr id="7" name="Text Placeholder 6">
            <a:extLst>
              <a:ext uri="{FF2B5EF4-FFF2-40B4-BE49-F238E27FC236}">
                <a16:creationId xmlns:a16="http://schemas.microsoft.com/office/drawing/2014/main" xmlns="" id="{BED5D335-9DF1-4BD5-8A92-97E3505B7B06}"/>
              </a:ext>
            </a:extLst>
          </p:cNvPr>
          <p:cNvSpPr>
            <a:spLocks noGrp="1"/>
          </p:cNvSpPr>
          <p:nvPr>
            <p:ph type="body" idx="1"/>
          </p:nvPr>
        </p:nvSpPr>
        <p:spPr>
          <a:xfrm>
            <a:off x="11045257" y="0"/>
            <a:ext cx="5157787" cy="823912"/>
          </a:xfrm>
        </p:spPr>
        <p:txBody>
          <a:bodyPr/>
          <a:lstStyle/>
          <a:p>
            <a:r>
              <a:rPr lang="en-US" dirty="0" smtClean="0"/>
              <a:t>2025</a:t>
            </a:r>
            <a:endParaRPr lang="en-US" dirty="0"/>
          </a:p>
        </p:txBody>
      </p:sp>
      <p:sp>
        <p:nvSpPr>
          <p:cNvPr id="5" name="Footer Placeholder 4">
            <a:extLst>
              <a:ext uri="{FF2B5EF4-FFF2-40B4-BE49-F238E27FC236}">
                <a16:creationId xmlns:a16="http://schemas.microsoft.com/office/drawing/2014/main" xmlns="" id="{C4745B23-8CF6-4822-B9FA-933C2E100268}"/>
              </a:ext>
            </a:extLst>
          </p:cNvPr>
          <p:cNvSpPr>
            <a:spLocks noGrp="1"/>
          </p:cNvSpPr>
          <p:nvPr>
            <p:ph type="ftr" sz="quarter" idx="11"/>
          </p:nvPr>
        </p:nvSpPr>
        <p:spPr>
          <a:xfrm>
            <a:off x="4029187" y="6213420"/>
            <a:ext cx="4114800" cy="365125"/>
          </a:xfrm>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xmlns="" id="{F5868114-49BD-4DB3-938E-1D522DCF0E09}"/>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12" name="Rectangle 11">
            <a:extLst>
              <a:ext uri="{FF2B5EF4-FFF2-40B4-BE49-F238E27FC236}">
                <a16:creationId xmlns:a16="http://schemas.microsoft.com/office/drawing/2014/main" xmlns="" id="{531CAAF7-202B-41E4-811E-E6E837C19C7D}"/>
              </a:ext>
            </a:extLst>
          </p:cNvPr>
          <p:cNvSpPr/>
          <p:nvPr/>
        </p:nvSpPr>
        <p:spPr>
          <a:xfrm>
            <a:off x="7485079" y="2285912"/>
            <a:ext cx="4377628" cy="1785104"/>
          </a:xfrm>
          <a:prstGeom prst="rect">
            <a:avLst/>
          </a:prstGeom>
        </p:spPr>
        <p:txBody>
          <a:bodyPr wrap="square">
            <a:spAutoFit/>
          </a:bodyPr>
          <a:lstStyle/>
          <a:p>
            <a:r>
              <a:rPr lang="en-US" sz="1400" b="1" dirty="0">
                <a:latin typeface="+mj-lt"/>
              </a:rPr>
              <a:t>Bag Sponsor- $600</a:t>
            </a:r>
          </a:p>
          <a:p>
            <a:endParaRPr lang="en-US" sz="1400" dirty="0">
              <a:latin typeface="+mj-lt"/>
            </a:endParaRPr>
          </a:p>
          <a:p>
            <a:pPr lvl="0"/>
            <a:r>
              <a:rPr lang="en-US" sz="1400" dirty="0">
                <a:latin typeface="+mj-lt"/>
              </a:rPr>
              <a:t>Sponsor bags for our event!</a:t>
            </a:r>
          </a:p>
          <a:p>
            <a:pPr lvl="0"/>
            <a:r>
              <a:rPr lang="en-US" sz="1400" dirty="0">
                <a:latin typeface="+mj-lt"/>
              </a:rPr>
              <a:t>Sponsors logo will be included on bag</a:t>
            </a:r>
          </a:p>
          <a:p>
            <a:pPr lvl="0"/>
            <a:r>
              <a:rPr lang="en-US" sz="1400" dirty="0">
                <a:latin typeface="+mj-lt"/>
              </a:rPr>
              <a:t>Deadline of at least 30 days before selected conference </a:t>
            </a:r>
          </a:p>
          <a:p>
            <a:pPr marL="171450" lvl="0" indent="-171450">
              <a:buFontTx/>
              <a:buChar char="-"/>
            </a:pPr>
            <a:endParaRPr lang="en-US" sz="1400" dirty="0">
              <a:latin typeface="+mj-lt"/>
            </a:endParaRPr>
          </a:p>
          <a:p>
            <a:pPr lvl="0"/>
            <a:r>
              <a:rPr lang="en-US" sz="1400" b="1" i="1" u="sng" dirty="0" smtClean="0">
                <a:latin typeface="+mj-lt"/>
              </a:rPr>
              <a:t>2 Available </a:t>
            </a:r>
            <a:r>
              <a:rPr lang="en-US" sz="1400" b="1" i="1" u="sng" dirty="0">
                <a:latin typeface="+mj-lt"/>
              </a:rPr>
              <a:t>Per </a:t>
            </a:r>
            <a:r>
              <a:rPr lang="en-US" sz="1400" b="1" i="1" u="sng" dirty="0" smtClean="0">
                <a:latin typeface="+mj-lt"/>
              </a:rPr>
              <a:t>Conference </a:t>
            </a:r>
            <a:endParaRPr lang="en-US" sz="1400" b="1" i="1" u="sng" dirty="0">
              <a:latin typeface="+mj-lt"/>
            </a:endParaRPr>
          </a:p>
          <a:p>
            <a:pPr fontAlgn="base"/>
            <a:endParaRPr lang="en-US" sz="1200" dirty="0">
              <a:latin typeface="+mj-lt"/>
            </a:endParaRPr>
          </a:p>
        </p:txBody>
      </p:sp>
      <p:sp>
        <p:nvSpPr>
          <p:cNvPr id="3" name="Rectangle 2">
            <a:extLst>
              <a:ext uri="{FF2B5EF4-FFF2-40B4-BE49-F238E27FC236}">
                <a16:creationId xmlns:a16="http://schemas.microsoft.com/office/drawing/2014/main" xmlns="" id="{51FE96FB-727B-47F5-B0B5-7B157308FADD}"/>
              </a:ext>
            </a:extLst>
          </p:cNvPr>
          <p:cNvSpPr/>
          <p:nvPr/>
        </p:nvSpPr>
        <p:spPr>
          <a:xfrm>
            <a:off x="4012757" y="5511179"/>
            <a:ext cx="3175613" cy="646331"/>
          </a:xfrm>
          <a:prstGeom prst="rect">
            <a:avLst/>
          </a:prstGeom>
        </p:spPr>
        <p:txBody>
          <a:bodyPr wrap="none">
            <a:spAutoFit/>
          </a:bodyPr>
          <a:lstStyle/>
          <a:p>
            <a:endParaRPr lang="en-US" b="1" dirty="0" smtClean="0">
              <a:latin typeface="+mj-lt"/>
            </a:endParaRPr>
          </a:p>
          <a:p>
            <a:r>
              <a:rPr lang="en-US" b="1" dirty="0" smtClean="0">
                <a:latin typeface="+mj-lt"/>
              </a:rPr>
              <a:t>Available </a:t>
            </a:r>
            <a:r>
              <a:rPr lang="en-US" b="1" dirty="0">
                <a:latin typeface="+mj-lt"/>
              </a:rPr>
              <a:t>for a limited time only! </a:t>
            </a:r>
          </a:p>
        </p:txBody>
      </p:sp>
      <p:sp>
        <p:nvSpPr>
          <p:cNvPr id="4" name="Rectangle 3">
            <a:extLst>
              <a:ext uri="{FF2B5EF4-FFF2-40B4-BE49-F238E27FC236}">
                <a16:creationId xmlns:a16="http://schemas.microsoft.com/office/drawing/2014/main" xmlns="" id="{F6AC918A-8BDB-44D3-CD34-1A81141BB595}"/>
              </a:ext>
            </a:extLst>
          </p:cNvPr>
          <p:cNvSpPr/>
          <p:nvPr/>
        </p:nvSpPr>
        <p:spPr>
          <a:xfrm>
            <a:off x="1808972" y="2285912"/>
            <a:ext cx="4377628" cy="1785104"/>
          </a:xfrm>
          <a:prstGeom prst="rect">
            <a:avLst/>
          </a:prstGeom>
        </p:spPr>
        <p:txBody>
          <a:bodyPr wrap="square">
            <a:spAutoFit/>
          </a:bodyPr>
          <a:lstStyle/>
          <a:p>
            <a:r>
              <a:rPr lang="en-US" sz="1400" b="1" dirty="0">
                <a:latin typeface="+mj-lt"/>
              </a:rPr>
              <a:t>Lanyard Sponsor - $600</a:t>
            </a:r>
          </a:p>
          <a:p>
            <a:endParaRPr lang="en-US" sz="1400" dirty="0">
              <a:latin typeface="+mj-lt"/>
            </a:endParaRPr>
          </a:p>
          <a:p>
            <a:pPr lvl="0"/>
            <a:r>
              <a:rPr lang="en-US" sz="1400" dirty="0">
                <a:latin typeface="+mj-lt"/>
              </a:rPr>
              <a:t>Sponsor Lanyards for our event!</a:t>
            </a:r>
          </a:p>
          <a:p>
            <a:pPr lvl="0"/>
            <a:r>
              <a:rPr lang="en-US" sz="1400" dirty="0">
                <a:latin typeface="+mj-lt"/>
              </a:rPr>
              <a:t>Sponsors logo will be included on Lanyard</a:t>
            </a:r>
          </a:p>
          <a:p>
            <a:pPr lvl="0"/>
            <a:r>
              <a:rPr lang="en-US" sz="1400" dirty="0">
                <a:latin typeface="+mj-lt"/>
              </a:rPr>
              <a:t>Deadline of at least 30 days before selected conference </a:t>
            </a:r>
          </a:p>
          <a:p>
            <a:pPr marL="171450" lvl="0" indent="-171450">
              <a:buFontTx/>
              <a:buChar char="-"/>
            </a:pPr>
            <a:endParaRPr lang="en-US" sz="1400" dirty="0">
              <a:latin typeface="+mj-lt"/>
            </a:endParaRPr>
          </a:p>
          <a:p>
            <a:pPr lvl="0"/>
            <a:r>
              <a:rPr lang="en-US" sz="1400" b="1" i="1" u="sng" dirty="0">
                <a:latin typeface="+mj-lt"/>
              </a:rPr>
              <a:t>1 Available Per Conference</a:t>
            </a:r>
          </a:p>
          <a:p>
            <a:pPr fontAlgn="base"/>
            <a:endParaRPr lang="en-US" sz="1200" dirty="0">
              <a:latin typeface="+mj-lt"/>
            </a:endParaRPr>
          </a:p>
        </p:txBody>
      </p:sp>
      <p:sp>
        <p:nvSpPr>
          <p:cNvPr id="9" name="TextBox 8">
            <a:extLst>
              <a:ext uri="{FF2B5EF4-FFF2-40B4-BE49-F238E27FC236}">
                <a16:creationId xmlns:a16="http://schemas.microsoft.com/office/drawing/2014/main" xmlns="" id="{013FB40C-274C-2746-5A86-F0AD83388176}"/>
              </a:ext>
            </a:extLst>
          </p:cNvPr>
          <p:cNvSpPr txBox="1"/>
          <p:nvPr/>
        </p:nvSpPr>
        <p:spPr>
          <a:xfrm>
            <a:off x="4864479" y="4203284"/>
            <a:ext cx="8113986" cy="1384995"/>
          </a:xfrm>
          <a:prstGeom prst="rect">
            <a:avLst/>
          </a:prstGeom>
          <a:noFill/>
        </p:spPr>
        <p:txBody>
          <a:bodyPr wrap="square">
            <a:spAutoFit/>
          </a:bodyPr>
          <a:lstStyle/>
          <a:p>
            <a:r>
              <a:rPr lang="en-US" sz="1400" b="1" dirty="0" smtClean="0">
                <a:latin typeface="+mj-lt"/>
              </a:rPr>
              <a:t>TECHNOLOGY SPONSORSHIP-$</a:t>
            </a:r>
            <a:r>
              <a:rPr lang="en-US" sz="1400" b="1" dirty="0" smtClean="0">
                <a:latin typeface="+mj-lt"/>
              </a:rPr>
              <a:t>1000</a:t>
            </a:r>
          </a:p>
          <a:p>
            <a:r>
              <a:rPr lang="en-US" sz="1400" dirty="0" smtClean="0">
                <a:latin typeface="Calibri Light" panose="020F0302020204030204" pitchFamily="34" charset="0"/>
                <a:cs typeface="Calibri Light" panose="020F0302020204030204" pitchFamily="34" charset="0"/>
              </a:rPr>
              <a:t>Logo </a:t>
            </a:r>
            <a:r>
              <a:rPr lang="en-US" sz="1400" dirty="0">
                <a:latin typeface="Calibri Light" panose="020F0302020204030204" pitchFamily="34" charset="0"/>
                <a:cs typeface="Calibri Light" panose="020F0302020204030204" pitchFamily="34" charset="0"/>
              </a:rPr>
              <a:t>on </a:t>
            </a:r>
            <a:r>
              <a:rPr lang="en-US" sz="1400" dirty="0" smtClean="0">
                <a:latin typeface="Calibri Light" panose="020F0302020204030204" pitchFamily="34" charset="0"/>
                <a:cs typeface="Calibri Light" panose="020F0302020204030204" pitchFamily="34" charset="0"/>
              </a:rPr>
              <a:t>intro slide deck for all attendees to see</a:t>
            </a:r>
          </a:p>
          <a:p>
            <a:r>
              <a:rPr lang="en-US" sz="1400" dirty="0" smtClean="0">
                <a:latin typeface="Calibri Light" panose="020F0302020204030204" pitchFamily="34" charset="0"/>
                <a:cs typeface="Calibri Light" panose="020F0302020204030204" pitchFamily="34" charset="0"/>
              </a:rPr>
              <a:t>Sponsor Shout Out</a:t>
            </a:r>
          </a:p>
          <a:p>
            <a:r>
              <a:rPr lang="en-US" sz="1400" dirty="0" smtClean="0">
                <a:latin typeface="Calibri Light" panose="020F0302020204030204" pitchFamily="34" charset="0"/>
                <a:cs typeface="Calibri Light" panose="020F0302020204030204" pitchFamily="34" charset="0"/>
              </a:rPr>
              <a:t>Logo on all marketing materials prior to conference</a:t>
            </a:r>
          </a:p>
          <a:p>
            <a:endParaRPr lang="en-US" sz="1400" dirty="0" smtClean="0"/>
          </a:p>
          <a:p>
            <a:r>
              <a:rPr lang="en-US" sz="1400" b="1" dirty="0" smtClean="0">
                <a:latin typeface="+mj-lt"/>
              </a:rPr>
              <a:t>BAG </a:t>
            </a:r>
            <a:r>
              <a:rPr lang="en-US" sz="1400" b="1" dirty="0">
                <a:latin typeface="+mj-lt"/>
              </a:rPr>
              <a:t>STUFFER - $100</a:t>
            </a:r>
          </a:p>
        </p:txBody>
      </p:sp>
    </p:spTree>
    <p:extLst>
      <p:ext uri="{BB962C8B-B14F-4D97-AF65-F5344CB8AC3E}">
        <p14:creationId xmlns:p14="http://schemas.microsoft.com/office/powerpoint/2010/main" val="1324258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1183</Words>
  <Application>Microsoft Office PowerPoint</Application>
  <PresentationFormat>Custom</PresentationFormat>
  <Paragraphs>182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PA State SHRM </vt:lpstr>
      <vt:lpstr>Welcome to PA SHRM</vt:lpstr>
      <vt:lpstr>The PA State Council</vt:lpstr>
      <vt:lpstr>PA State Council for SHRM 2025 Conferences</vt:lpstr>
      <vt:lpstr>Sponsor Benefits</vt:lpstr>
      <vt:lpstr>2025  Conference Sponsors </vt:lpstr>
      <vt:lpstr>2025  Conference Continued</vt:lpstr>
      <vt:lpstr>2025  Conference Continued</vt:lpstr>
      <vt:lpstr>2025  Conference Continued</vt:lpstr>
      <vt:lpstr>Exhibitor and Sponsor Experience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2020-02-24T15:58:15Z</dcterms:created>
  <dcterms:modified xsi:type="dcterms:W3CDTF">2025-02-06T17:40:30Z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